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</p:sldIdLst>
  <p:sldSz cx="13004800" cy="97536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D51ADE6A-740E-44AE-83CC-AE7238B6C88D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0844385"/>
          <c:y val="0.0512556"/>
          <c:w val="0.749096"/>
          <c:h val="0.86250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 idx="0">
                  <c:v>Bound</c:v>
                </c:pt>
              </c:strCache>
            </c:strRef>
          </c:tx>
          <c:spPr>
            <a:solidFill>
              <a:srgbClr val="FFFFFF"/>
            </a:solidFill>
            <a:ln w="76200" cap="flat">
              <a:solidFill>
                <a:srgbClr val="446179"/>
              </a:solidFill>
              <a:prstDash val="solid"/>
              <a:miter lim="400000"/>
            </a:ln>
            <a:effectLst>
              <a:outerShdw sx="100000" sy="100000" kx="0" ky="0" algn="tl" rotWithShape="1" blurRad="50800" dist="38100" dir="5520000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rgbClr val="446179"/>
                </a:solidFill>
                <a:prstDash val="solid"/>
                <a:miter lim="400000"/>
              </a:ln>
              <a:effectLst/>
            </c:spPr>
          </c:marker>
          <c:dLbls>
            <c:txPr>
              <a:bodyPr/>
              <a:lstStyle/>
              <a:p>
                <a:pPr lvl="0">
                  <a:defRPr b="0" i="0" strike="noStrike" sz="2000" u="none">
                    <a:solidFill>
                      <a:srgbClr val="000000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Gill Sans"/>
                  </a:defRPr>
                </a:pPr>
                <a:r>
                  <a:rPr b="0" i="0" strike="noStrike" sz="2000" u="none">
                    <a:solidFill>
                      <a:srgbClr val="000000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Gill Sans"/>
                  </a:rPr>
                  <a:t/>
                </a: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Sheet1!$B$1:$W$1</c:f>
              <c:strCache>
                <c:ptCount val="22"/>
                <c:pt idx="0">
                  <c:v>Nov 2010</c:v>
                </c:pt>
                <c:pt idx="1">
                  <c:v>Dec 2010</c:v>
                </c:pt>
                <c:pt idx="2">
                  <c:v>Jan 2011</c:v>
                </c:pt>
                <c:pt idx="3">
                  <c:v>Feb 2011</c:v>
                </c:pt>
                <c:pt idx="4">
                  <c:v>Mar 2011</c:v>
                </c:pt>
                <c:pt idx="5">
                  <c:v>Apr 2011</c:v>
                </c:pt>
                <c:pt idx="6">
                  <c:v>May 2011</c:v>
                </c:pt>
                <c:pt idx="7">
                  <c:v>Jun 2011</c:v>
                </c:pt>
                <c:pt idx="8">
                  <c:v>Jul 2011</c:v>
                </c:pt>
                <c:pt idx="9">
                  <c:v>Aug 2011</c:v>
                </c:pt>
                <c:pt idx="10">
                  <c:v>Sep 2011</c:v>
                </c:pt>
                <c:pt idx="11">
                  <c:v>Oct 2011</c:v>
                </c:pt>
                <c:pt idx="12">
                  <c:v>Sept 2011</c:v>
                </c:pt>
                <c:pt idx="13">
                  <c:v>Oct 2011</c:v>
                </c:pt>
                <c:pt idx="14">
                  <c:v>Nov 2011</c:v>
                </c:pt>
                <c:pt idx="15">
                  <c:v>Dec 2011</c:v>
                </c:pt>
                <c:pt idx="16">
                  <c:v>Jan 2012</c:v>
                </c:pt>
                <c:pt idx="17">
                  <c:v>Feb 2012</c:v>
                </c:pt>
                <c:pt idx="18">
                  <c:v>Mar 2012</c:v>
                </c:pt>
                <c:pt idx="19">
                  <c:v>Apr 2012</c:v>
                </c:pt>
                <c:pt idx="20">
                  <c:v>May 2012</c:v>
                </c:pt>
                <c:pt idx="21">
                  <c:v>Jun 2012</c:v>
                </c:pt>
              </c:strCache>
            </c:strRef>
          </c:cat>
          <c:val>
            <c:numRef>
              <c:f>Sheet1!$B$2:$W$2</c:f>
              <c:numCache>
                <c:ptCount val="22"/>
                <c:pt idx="0">
                  <c:v>1.500000</c:v>
                </c:pt>
                <c:pt idx="1">
                  <c:v>1.499990</c:v>
                </c:pt>
                <c:pt idx="2">
                  <c:v>1.499900</c:v>
                </c:pt>
                <c:pt idx="3">
                  <c:v>1.499900</c:v>
                </c:pt>
                <c:pt idx="4">
                  <c:v>1.499900</c:v>
                </c:pt>
                <c:pt idx="5">
                  <c:v>1.461000</c:v>
                </c:pt>
                <c:pt idx="6">
                  <c:v>1.461000</c:v>
                </c:pt>
                <c:pt idx="7">
                  <c:v>1.461000</c:v>
                </c:pt>
                <c:pt idx="8">
                  <c:v>1.461000</c:v>
                </c:pt>
                <c:pt idx="9">
                  <c:v>1.458000</c:v>
                </c:pt>
                <c:pt idx="10">
                  <c:v>1.458000</c:v>
                </c:pt>
                <c:pt idx="11">
                  <c:v>1.444000</c:v>
                </c:pt>
                <c:pt idx="12">
                  <c:v>1.444000</c:v>
                </c:pt>
                <c:pt idx="13">
                  <c:v>1.444000</c:v>
                </c:pt>
                <c:pt idx="14">
                  <c:v>1.444000</c:v>
                </c:pt>
                <c:pt idx="15">
                  <c:v>1.444000</c:v>
                </c:pt>
                <c:pt idx="16">
                  <c:v>1.400000</c:v>
                </c:pt>
                <c:pt idx="17">
                  <c:v>1.400000</c:v>
                </c:pt>
                <c:pt idx="18">
                  <c:v>1.400000</c:v>
                </c:pt>
                <c:pt idx="19">
                  <c:v>1.400000</c:v>
                </c:pt>
                <c:pt idx="20">
                  <c:v>1.400000</c:v>
                </c:pt>
                <c:pt idx="21">
                  <c:v>1.400000</c:v>
                </c:pt>
              </c:numCache>
            </c:numRef>
          </c:val>
          <c:smooth val="0"/>
        </c:ser>
        <c:marker val="1"/>
        <c:axId val="0"/>
        <c:axId val="1"/>
      </c:lineChart>
      <c:catAx>
        <c:axId val="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400" u="none">
                <a:solidFill>
                  <a:srgbClr val="000000"/>
                </a:solidFill>
                <a:effectLst/>
                <a:latin typeface="Gill Sans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  <c:max val="1.5"/>
          <c:min val="1.333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400" u="none">
                <a:solidFill>
                  <a:srgbClr val="000000"/>
                </a:solidFill>
                <a:effectLst/>
                <a:latin typeface="Gill Sans"/>
              </a:defRPr>
            </a:pPr>
          </a:p>
        </c:txPr>
        <c:crossAx val="0"/>
        <c:crosses val="autoZero"/>
        <c:crossBetween val="midCat"/>
        <c:majorUnit val="0.0334"/>
        <c:minorUnit val="0.0167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43375"/>
          <c:y val="0.0549168"/>
          <c:w val="0.456625"/>
          <c:h val="0.067416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b="0" i="0" strike="noStrike" sz="2600" u="none">
              <a:solidFill>
                <a:srgbClr val="000000"/>
              </a:solidFill>
              <a:effectLst/>
              <a:latin typeface="Gill Sans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97" name="Shape 5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Note that every component will have size at least 3.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7" name="Shape 6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Note that every component will have size at least 3.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100"/>
              <a:t>Body Level One</a:t>
            </a:r>
            <a:endParaRPr sz="4100"/>
          </a:p>
          <a:p>
            <a:pPr lvl="1">
              <a:defRPr sz="1800"/>
            </a:pPr>
            <a:r>
              <a:rPr sz="4100"/>
              <a:t>Body Level Two</a:t>
            </a:r>
            <a:endParaRPr sz="4100"/>
          </a:p>
          <a:p>
            <a:pPr lvl="2">
              <a:defRPr sz="1800"/>
            </a:pPr>
            <a:r>
              <a:rPr sz="4100"/>
              <a:t>Body Level Three</a:t>
            </a:r>
            <a:endParaRPr sz="4100"/>
          </a:p>
          <a:p>
            <a:pPr lvl="3">
              <a:defRPr sz="1800"/>
            </a:pPr>
            <a:r>
              <a:rPr sz="4100"/>
              <a:t>Body Level Four</a:t>
            </a:r>
            <a:endParaRPr sz="4100"/>
          </a:p>
          <a:p>
            <a:pPr lvl="4">
              <a:defRPr sz="1800"/>
            </a:pPr>
            <a:r>
              <a:rPr sz="41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100"/>
              <a:t>Body Level One</a:t>
            </a:r>
            <a:endParaRPr sz="4100"/>
          </a:p>
          <a:p>
            <a:pPr lvl="1">
              <a:defRPr sz="1800"/>
            </a:pPr>
            <a:r>
              <a:rPr sz="4100"/>
              <a:t>Body Level Two</a:t>
            </a:r>
            <a:endParaRPr sz="4100"/>
          </a:p>
          <a:p>
            <a:pPr lvl="2">
              <a:defRPr sz="1800"/>
            </a:pPr>
            <a:r>
              <a:rPr sz="4100"/>
              <a:t>Body Level Three</a:t>
            </a:r>
            <a:endParaRPr sz="4100"/>
          </a:p>
          <a:p>
            <a:pPr lvl="3">
              <a:defRPr sz="1800"/>
            </a:pPr>
            <a:r>
              <a:rPr sz="4100"/>
              <a:t>Body Level Four</a:t>
            </a:r>
            <a:endParaRPr sz="4100"/>
          </a:p>
          <a:p>
            <a:pPr lvl="4">
              <a:defRPr sz="1800"/>
            </a:pPr>
            <a:r>
              <a:rPr sz="41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100"/>
              <a:t>Body Level One</a:t>
            </a:r>
            <a:endParaRPr sz="4100"/>
          </a:p>
          <a:p>
            <a:pPr lvl="1">
              <a:defRPr sz="1800"/>
            </a:pPr>
            <a:r>
              <a:rPr sz="4100"/>
              <a:t>Body Level Two</a:t>
            </a:r>
            <a:endParaRPr sz="4100"/>
          </a:p>
          <a:p>
            <a:pPr lvl="2">
              <a:defRPr sz="1800"/>
            </a:pPr>
            <a:r>
              <a:rPr sz="4100"/>
              <a:t>Body Level Three</a:t>
            </a:r>
            <a:endParaRPr sz="4100"/>
          </a:p>
          <a:p>
            <a:pPr lvl="3">
              <a:defRPr sz="1800"/>
            </a:pPr>
            <a:r>
              <a:rPr sz="4100"/>
              <a:t>Body Level Four</a:t>
            </a:r>
            <a:endParaRPr sz="4100"/>
          </a:p>
          <a:p>
            <a:pPr lvl="4">
              <a:defRPr sz="1800"/>
            </a:pPr>
            <a:r>
              <a:rPr sz="41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spd="med" advClick="1"/>
  <p:txStyles>
    <p:titleStyle>
      <a:lvl1pPr algn="ctr" defTabSz="584200">
        <a:defRPr sz="8400">
          <a:latin typeface="+mn-lt"/>
          <a:ea typeface="+mn-ea"/>
          <a:cs typeface="+mn-cs"/>
          <a:sym typeface="Gill Sans"/>
        </a:defRPr>
      </a:lvl1pPr>
      <a:lvl2pPr indent="228600" algn="ctr" defTabSz="584200">
        <a:defRPr sz="8400">
          <a:latin typeface="+mn-lt"/>
          <a:ea typeface="+mn-ea"/>
          <a:cs typeface="+mn-cs"/>
          <a:sym typeface="Gill Sans"/>
        </a:defRPr>
      </a:lvl2pPr>
      <a:lvl3pPr indent="457200" algn="ctr" defTabSz="584200">
        <a:defRPr sz="8400">
          <a:latin typeface="+mn-lt"/>
          <a:ea typeface="+mn-ea"/>
          <a:cs typeface="+mn-cs"/>
          <a:sym typeface="Gill Sans"/>
        </a:defRPr>
      </a:lvl3pPr>
      <a:lvl4pPr indent="685800" algn="ctr" defTabSz="584200">
        <a:defRPr sz="8400">
          <a:latin typeface="+mn-lt"/>
          <a:ea typeface="+mn-ea"/>
          <a:cs typeface="+mn-cs"/>
          <a:sym typeface="Gill Sans"/>
        </a:defRPr>
      </a:lvl4pPr>
      <a:lvl5pPr indent="914400" algn="ctr" defTabSz="584200">
        <a:defRPr sz="8400">
          <a:latin typeface="+mn-lt"/>
          <a:ea typeface="+mn-ea"/>
          <a:cs typeface="+mn-cs"/>
          <a:sym typeface="Gill Sans"/>
        </a:defRPr>
      </a:lvl5pPr>
      <a:lvl6pPr indent="1143000" algn="ctr" defTabSz="584200">
        <a:defRPr sz="8400">
          <a:latin typeface="+mn-lt"/>
          <a:ea typeface="+mn-ea"/>
          <a:cs typeface="+mn-cs"/>
          <a:sym typeface="Gill Sans"/>
        </a:defRPr>
      </a:lvl6pPr>
      <a:lvl7pPr indent="1371600" algn="ctr" defTabSz="584200">
        <a:defRPr sz="8400">
          <a:latin typeface="+mn-lt"/>
          <a:ea typeface="+mn-ea"/>
          <a:cs typeface="+mn-cs"/>
          <a:sym typeface="Gill Sans"/>
        </a:defRPr>
      </a:lvl7pPr>
      <a:lvl8pPr indent="1600200" algn="ctr" defTabSz="584200">
        <a:defRPr sz="8400">
          <a:latin typeface="+mn-lt"/>
          <a:ea typeface="+mn-ea"/>
          <a:cs typeface="+mn-cs"/>
          <a:sym typeface="Gill Sans"/>
        </a:defRPr>
      </a:lvl8pPr>
      <a:lvl9pPr indent="1828800" algn="ctr" defTabSz="584200">
        <a:defRPr sz="8400">
          <a:latin typeface="+mn-lt"/>
          <a:ea typeface="+mn-ea"/>
          <a:cs typeface="+mn-cs"/>
          <a:sym typeface="Gill Sans"/>
        </a:defRPr>
      </a:lvl9pPr>
    </p:titleStyle>
    <p:bodyStyle>
      <a:lvl1pPr marL="875392" indent="-557892" defTabSz="584200">
        <a:spcBef>
          <a:spcPts val="2400"/>
        </a:spcBef>
        <a:buSzPct val="171000"/>
        <a:buChar char="•"/>
        <a:defRPr sz="4100">
          <a:latin typeface="+mn-lt"/>
          <a:ea typeface="+mn-ea"/>
          <a:cs typeface="+mn-cs"/>
          <a:sym typeface="Gill Sans"/>
        </a:defRPr>
      </a:lvl1pPr>
      <a:lvl2pPr marL="1319892" indent="-557892" defTabSz="584200">
        <a:spcBef>
          <a:spcPts val="2400"/>
        </a:spcBef>
        <a:buSzPct val="171000"/>
        <a:buChar char="•"/>
        <a:defRPr sz="4100">
          <a:latin typeface="+mn-lt"/>
          <a:ea typeface="+mn-ea"/>
          <a:cs typeface="+mn-cs"/>
          <a:sym typeface="Gill Sans"/>
        </a:defRPr>
      </a:lvl2pPr>
      <a:lvl3pPr marL="1764392" indent="-557892" defTabSz="584200">
        <a:spcBef>
          <a:spcPts val="2400"/>
        </a:spcBef>
        <a:buSzPct val="171000"/>
        <a:buChar char="•"/>
        <a:defRPr sz="4100">
          <a:latin typeface="+mn-lt"/>
          <a:ea typeface="+mn-ea"/>
          <a:cs typeface="+mn-cs"/>
          <a:sym typeface="Gill Sans"/>
        </a:defRPr>
      </a:lvl3pPr>
      <a:lvl4pPr marL="2208892" indent="-557892" defTabSz="584200">
        <a:spcBef>
          <a:spcPts val="2400"/>
        </a:spcBef>
        <a:buSzPct val="171000"/>
        <a:buChar char="•"/>
        <a:defRPr sz="4100">
          <a:latin typeface="+mn-lt"/>
          <a:ea typeface="+mn-ea"/>
          <a:cs typeface="+mn-cs"/>
          <a:sym typeface="Gill Sans"/>
        </a:defRPr>
      </a:lvl4pPr>
      <a:lvl5pPr marL="2653392" indent="-557892" defTabSz="584200">
        <a:spcBef>
          <a:spcPts val="2400"/>
        </a:spcBef>
        <a:buSzPct val="171000"/>
        <a:buChar char="•"/>
        <a:defRPr sz="4100">
          <a:latin typeface="+mn-lt"/>
          <a:ea typeface="+mn-ea"/>
          <a:cs typeface="+mn-cs"/>
          <a:sym typeface="Gill Sans"/>
        </a:defRPr>
      </a:lvl5pPr>
      <a:lvl6pPr marL="3008992" indent="-557892" defTabSz="584200">
        <a:spcBef>
          <a:spcPts val="2400"/>
        </a:spcBef>
        <a:buSzPct val="171000"/>
        <a:buChar char="•"/>
        <a:defRPr sz="4100">
          <a:latin typeface="+mn-lt"/>
          <a:ea typeface="+mn-ea"/>
          <a:cs typeface="+mn-cs"/>
          <a:sym typeface="Gill Sans"/>
        </a:defRPr>
      </a:lvl6pPr>
      <a:lvl7pPr marL="3364592" indent="-557892" defTabSz="584200">
        <a:spcBef>
          <a:spcPts val="2400"/>
        </a:spcBef>
        <a:buSzPct val="171000"/>
        <a:buChar char="•"/>
        <a:defRPr sz="4100">
          <a:latin typeface="+mn-lt"/>
          <a:ea typeface="+mn-ea"/>
          <a:cs typeface="+mn-cs"/>
          <a:sym typeface="Gill Sans"/>
        </a:defRPr>
      </a:lvl7pPr>
      <a:lvl8pPr marL="3720192" indent="-557892" defTabSz="584200">
        <a:spcBef>
          <a:spcPts val="2400"/>
        </a:spcBef>
        <a:buSzPct val="171000"/>
        <a:buChar char="•"/>
        <a:defRPr sz="4100">
          <a:latin typeface="+mn-lt"/>
          <a:ea typeface="+mn-ea"/>
          <a:cs typeface="+mn-cs"/>
          <a:sym typeface="Gill Sans"/>
        </a:defRPr>
      </a:lvl8pPr>
      <a:lvl9pPr marL="4075792" indent="-557892" defTabSz="584200">
        <a:spcBef>
          <a:spcPts val="2400"/>
        </a:spcBef>
        <a:buSzPct val="171000"/>
        <a:buChar char="•"/>
        <a:defRPr sz="4100"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Relationship Id="rId3" Type="http://schemas.openxmlformats.org/officeDocument/2006/relationships/image" Target="../media/image1.gif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0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tif"/><Relationship Id="rId3" Type="http://schemas.openxmlformats.org/officeDocument/2006/relationships/image" Target="../media/image4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9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1270000" y="609600"/>
            <a:ext cx="10464800" cy="39497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The Subtour LP for the Traveling Salesman Problem </a:t>
            </a:r>
            <a:endParaRPr sz="8400"/>
          </a:p>
          <a:p>
            <a:pPr lvl="0">
              <a:defRPr sz="1800"/>
            </a:pPr>
            <a:endParaRPr sz="3600"/>
          </a:p>
          <a:p>
            <a:pPr lvl="0">
              <a:defRPr sz="1800"/>
            </a:pPr>
            <a:r>
              <a:rPr sz="3600"/>
              <a:t>(or, What I did on my sabbatical)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1270000" y="5181600"/>
            <a:ext cx="10464800" cy="367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David P.  Williamson</a:t>
            </a:r>
            <a:endParaRPr sz="3600"/>
          </a:p>
          <a:p>
            <a:pPr lvl="0">
              <a:defRPr sz="1800"/>
            </a:pPr>
            <a:r>
              <a:rPr sz="3600"/>
              <a:t>Cornell University </a:t>
            </a:r>
            <a:endParaRPr sz="3600"/>
          </a:p>
          <a:p>
            <a:pPr lvl="0">
              <a:defRPr sz="1800"/>
            </a:pPr>
            <a:r>
              <a:rPr sz="3600"/>
              <a:t>April 8, 2015</a:t>
            </a:r>
            <a:endParaRPr sz="3600"/>
          </a:p>
          <a:p>
            <a:pPr lvl="0">
              <a:defRPr sz="1800"/>
            </a:pPr>
            <a:endParaRPr sz="3600"/>
          </a:p>
          <a:p>
            <a:pPr lvl="0">
              <a:defRPr sz="1800"/>
            </a:pPr>
            <a:r>
              <a:rPr sz="2400"/>
              <a:t>Joint work with Kyle Genova, Jiawei Qian, Frans Schalekamp, and Anke van Zuylen</a:t>
            </a:r>
            <a:endParaRPr sz="240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2-matchings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1270000" y="6667500"/>
            <a:ext cx="10464800" cy="1955800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/>
            </a:pPr>
            <a:r>
              <a:rPr sz="4100"/>
              <a:t>Integer solutions have components with cycles of size at least 3; sometimes called </a:t>
            </a:r>
            <a:r>
              <a:rPr i="1" sz="4100"/>
              <a:t>subtours</a:t>
            </a:r>
          </a:p>
        </p:txBody>
      </p:sp>
      <p:sp>
        <p:nvSpPr>
          <p:cNvPr id="109" name="Shape 109"/>
          <p:cNvSpPr/>
          <p:nvPr/>
        </p:nvSpPr>
        <p:spPr>
          <a:xfrm>
            <a:off x="3467099" y="3695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10" name="Shape 110"/>
          <p:cNvSpPr/>
          <p:nvPr/>
        </p:nvSpPr>
        <p:spPr>
          <a:xfrm>
            <a:off x="2070099" y="5803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11" name="Shape 111"/>
          <p:cNvSpPr/>
          <p:nvPr/>
        </p:nvSpPr>
        <p:spPr>
          <a:xfrm>
            <a:off x="3911599" y="6121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12" name="Shape 112"/>
          <p:cNvSpPr/>
          <p:nvPr/>
        </p:nvSpPr>
        <p:spPr>
          <a:xfrm>
            <a:off x="3543300" y="3771900"/>
            <a:ext cx="444500" cy="24257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13" name="Shape 113"/>
          <p:cNvSpPr/>
          <p:nvPr/>
        </p:nvSpPr>
        <p:spPr>
          <a:xfrm flipH="1">
            <a:off x="2133599" y="3771900"/>
            <a:ext cx="1397001" cy="20955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14" name="Shape 114"/>
          <p:cNvSpPr/>
          <p:nvPr/>
        </p:nvSpPr>
        <p:spPr>
          <a:xfrm>
            <a:off x="2159000" y="5880100"/>
            <a:ext cx="1803400" cy="3175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15" name="Shape 115"/>
          <p:cNvSpPr/>
          <p:nvPr/>
        </p:nvSpPr>
        <p:spPr>
          <a:xfrm>
            <a:off x="5270499" y="3454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16" name="Shape 116"/>
          <p:cNvSpPr/>
          <p:nvPr/>
        </p:nvSpPr>
        <p:spPr>
          <a:xfrm>
            <a:off x="5270499" y="56387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17" name="Shape 117"/>
          <p:cNvSpPr/>
          <p:nvPr/>
        </p:nvSpPr>
        <p:spPr>
          <a:xfrm>
            <a:off x="7111999" y="59562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18" name="Shape 118"/>
          <p:cNvSpPr/>
          <p:nvPr/>
        </p:nvSpPr>
        <p:spPr>
          <a:xfrm flipH="1">
            <a:off x="7188200" y="3771900"/>
            <a:ext cx="533401" cy="22606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19" name="Shape 119"/>
          <p:cNvSpPr/>
          <p:nvPr/>
        </p:nvSpPr>
        <p:spPr>
          <a:xfrm flipH="1">
            <a:off x="5334000" y="3517900"/>
            <a:ext cx="12700" cy="21844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20" name="Shape 120"/>
          <p:cNvSpPr/>
          <p:nvPr/>
        </p:nvSpPr>
        <p:spPr>
          <a:xfrm>
            <a:off x="5359400" y="5715000"/>
            <a:ext cx="1803400" cy="3175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21" name="Shape 121"/>
          <p:cNvSpPr/>
          <p:nvPr/>
        </p:nvSpPr>
        <p:spPr>
          <a:xfrm>
            <a:off x="7645399" y="3695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6324599" y="30225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23" name="Shape 123"/>
          <p:cNvSpPr/>
          <p:nvPr/>
        </p:nvSpPr>
        <p:spPr>
          <a:xfrm flipV="1">
            <a:off x="5346700" y="3086099"/>
            <a:ext cx="1054100" cy="4445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24" name="Shape 124"/>
          <p:cNvSpPr/>
          <p:nvPr/>
        </p:nvSpPr>
        <p:spPr>
          <a:xfrm>
            <a:off x="6400800" y="3098800"/>
            <a:ext cx="1282700" cy="6731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25" name="Shape 125"/>
          <p:cNvSpPr/>
          <p:nvPr/>
        </p:nvSpPr>
        <p:spPr>
          <a:xfrm>
            <a:off x="5270499" y="3454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26" name="Shape 126"/>
          <p:cNvSpPr/>
          <p:nvPr/>
        </p:nvSpPr>
        <p:spPr>
          <a:xfrm>
            <a:off x="8737599" y="3695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27" name="Shape 127"/>
          <p:cNvSpPr/>
          <p:nvPr/>
        </p:nvSpPr>
        <p:spPr>
          <a:xfrm>
            <a:off x="10096499" y="3454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28" name="Shape 128"/>
          <p:cNvSpPr/>
          <p:nvPr/>
        </p:nvSpPr>
        <p:spPr>
          <a:xfrm>
            <a:off x="9486899" y="5549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29" name="Shape 129"/>
          <p:cNvSpPr/>
          <p:nvPr/>
        </p:nvSpPr>
        <p:spPr>
          <a:xfrm>
            <a:off x="10706099" y="5168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30" name="Shape 130"/>
          <p:cNvSpPr/>
          <p:nvPr/>
        </p:nvSpPr>
        <p:spPr>
          <a:xfrm>
            <a:off x="8813800" y="3771900"/>
            <a:ext cx="749300" cy="18542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31" name="Shape 131"/>
          <p:cNvSpPr/>
          <p:nvPr/>
        </p:nvSpPr>
        <p:spPr>
          <a:xfrm flipV="1">
            <a:off x="8826500" y="3517900"/>
            <a:ext cx="1358901" cy="2540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32" name="Shape 132"/>
          <p:cNvSpPr/>
          <p:nvPr/>
        </p:nvSpPr>
        <p:spPr>
          <a:xfrm>
            <a:off x="10172700" y="3517900"/>
            <a:ext cx="622300" cy="17145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33" name="Shape 133"/>
          <p:cNvSpPr/>
          <p:nvPr/>
        </p:nvSpPr>
        <p:spPr>
          <a:xfrm flipV="1">
            <a:off x="9550400" y="5232400"/>
            <a:ext cx="1257300" cy="3683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“Loop conditions”</a:t>
            </a:r>
          </a:p>
        </p:txBody>
      </p:sp>
      <p:pic>
        <p:nvPicPr>
          <p:cNvPr id="13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9700" y="6451600"/>
            <a:ext cx="6794500" cy="1092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1054099" y="5410199"/>
            <a:ext cx="2006601" cy="3594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1828799" y="6184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39" name="Shape 139"/>
          <p:cNvSpPr/>
          <p:nvPr/>
        </p:nvSpPr>
        <p:spPr>
          <a:xfrm>
            <a:off x="1981199" y="7137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40" name="Shape 140"/>
          <p:cNvSpPr/>
          <p:nvPr/>
        </p:nvSpPr>
        <p:spPr>
          <a:xfrm>
            <a:off x="1828799" y="8089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41" name="Shape 141"/>
          <p:cNvSpPr/>
          <p:nvPr/>
        </p:nvSpPr>
        <p:spPr>
          <a:xfrm flipV="1">
            <a:off x="1905000" y="5918200"/>
            <a:ext cx="1435100" cy="3302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42" name="Shape 142"/>
          <p:cNvSpPr/>
          <p:nvPr/>
        </p:nvSpPr>
        <p:spPr>
          <a:xfrm>
            <a:off x="2044700" y="7226300"/>
            <a:ext cx="1790700" cy="381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43" name="Shape 143"/>
          <p:cNvSpPr/>
          <p:nvPr/>
        </p:nvSpPr>
        <p:spPr>
          <a:xfrm>
            <a:off x="1879600" y="8153400"/>
            <a:ext cx="2311400" cy="1778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1143000" y="2628900"/>
            <a:ext cx="10718800" cy="271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SzTx/>
              <a:buNone/>
              <a:defRPr sz="4200"/>
            </a:lvl1pPr>
          </a:lstStyle>
          <a:p>
            <a:pPr lvl="0">
              <a:defRPr sz="1800"/>
            </a:pPr>
            <a:r>
              <a:rPr sz="4200"/>
              <a:t>Dantzig, Fulkerson, and Johnson added constraints to eliminate subtours as they occurred; these now called “subtour elimination constraints”.</a:t>
            </a:r>
          </a:p>
        </p:txBody>
      </p:sp>
      <p:sp>
        <p:nvSpPr>
          <p:cNvPr id="145" name="Shape 145"/>
          <p:cNvSpPr/>
          <p:nvPr/>
        </p:nvSpPr>
        <p:spPr>
          <a:xfrm>
            <a:off x="2940781" y="8648700"/>
            <a:ext cx="464898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4200">
                <a:latin typeface="+mn-lt"/>
                <a:ea typeface="+mn-ea"/>
                <a:cs typeface="+mn-cs"/>
                <a:sym typeface="Gill Sans"/>
              </a:rPr>
              <a:t>Edges in the </a:t>
            </a:r>
            <a:r>
              <a:rPr i="1" sz="4200">
                <a:latin typeface="+mn-lt"/>
                <a:ea typeface="+mn-ea"/>
                <a:cs typeface="+mn-cs"/>
                <a:sym typeface="Gill Sans"/>
              </a:rPr>
              <a:t>cut</a:t>
            </a:r>
            <a:r>
              <a:rPr sz="4200">
                <a:latin typeface="+mn-lt"/>
                <a:ea typeface="+mn-ea"/>
                <a:cs typeface="+mn-cs"/>
                <a:sym typeface="Gill Sans"/>
              </a:rPr>
              <a:t> for </a:t>
            </a:r>
            <a:r>
              <a:rPr i="1" sz="4200">
                <a:latin typeface="+mn-lt"/>
                <a:ea typeface="+mn-ea"/>
                <a:cs typeface="+mn-cs"/>
                <a:sym typeface="Gill Sans"/>
              </a:rPr>
              <a:t>S</a:t>
            </a:r>
          </a:p>
        </p:txBody>
      </p:sp>
      <p:sp>
        <p:nvSpPr>
          <p:cNvPr id="146" name="Shape 146"/>
          <p:cNvSpPr/>
          <p:nvPr/>
        </p:nvSpPr>
        <p:spPr>
          <a:xfrm>
            <a:off x="1275971" y="6216650"/>
            <a:ext cx="358603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i="1"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i="0" sz="1800"/>
            </a:pPr>
            <a:r>
              <a:rPr i="1" sz="4200"/>
              <a:t>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Subtour LP</a:t>
            </a:r>
          </a:p>
        </p:txBody>
      </p:sp>
      <p:grpSp>
        <p:nvGrpSpPr>
          <p:cNvPr id="154" name="Group 154"/>
          <p:cNvGrpSpPr/>
          <p:nvPr/>
        </p:nvGrpSpPr>
        <p:grpSpPr>
          <a:xfrm>
            <a:off x="2171700" y="3111500"/>
            <a:ext cx="8623300" cy="5461000"/>
            <a:chOff x="0" y="0"/>
            <a:chExt cx="8623300" cy="5461000"/>
          </a:xfrm>
        </p:grpSpPr>
        <p:pic>
          <p:nvPicPr>
            <p:cNvPr id="149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28800" y="3365500"/>
              <a:ext cx="6794500" cy="109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381500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320800"/>
              <a:ext cx="1981200" cy="41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92300" y="2006600"/>
              <a:ext cx="5105400" cy="109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57400" y="4991100"/>
              <a:ext cx="47625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Equivalent constraints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1270000" y="2768600"/>
            <a:ext cx="10464800" cy="215597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4100"/>
              <a:t>Equivalently can write subtour elimination constraints to express no cycles in any strict subset:</a:t>
            </a:r>
          </a:p>
        </p:txBody>
      </p:sp>
      <p:sp>
        <p:nvSpPr>
          <p:cNvPr id="158" name="Shape 158"/>
          <p:cNvSpPr/>
          <p:nvPr/>
        </p:nvSpPr>
        <p:spPr>
          <a:xfrm>
            <a:off x="10782299" y="5206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59" name="Shape 159"/>
          <p:cNvSpPr/>
          <p:nvPr/>
        </p:nvSpPr>
        <p:spPr>
          <a:xfrm>
            <a:off x="10782299" y="6248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60" name="Shape 160"/>
          <p:cNvSpPr/>
          <p:nvPr/>
        </p:nvSpPr>
        <p:spPr>
          <a:xfrm>
            <a:off x="11582399" y="6248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61" name="Shape 161"/>
          <p:cNvSpPr/>
          <p:nvPr/>
        </p:nvSpPr>
        <p:spPr>
          <a:xfrm>
            <a:off x="11582399" y="5206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62" name="Shape 162"/>
          <p:cNvSpPr/>
          <p:nvPr/>
        </p:nvSpPr>
        <p:spPr>
          <a:xfrm>
            <a:off x="11937999" y="5727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63" name="Shape 163"/>
          <p:cNvSpPr/>
          <p:nvPr/>
        </p:nvSpPr>
        <p:spPr>
          <a:xfrm>
            <a:off x="10452100" y="4902200"/>
            <a:ext cx="1778000" cy="177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64" name="Shape 164"/>
          <p:cNvSpPr/>
          <p:nvPr/>
        </p:nvSpPr>
        <p:spPr>
          <a:xfrm>
            <a:off x="10858500" y="5308600"/>
            <a:ext cx="0" cy="10414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65" name="Shape 165"/>
          <p:cNvSpPr/>
          <p:nvPr/>
        </p:nvSpPr>
        <p:spPr>
          <a:xfrm>
            <a:off x="11645900" y="5283200"/>
            <a:ext cx="393701" cy="5334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66" name="Shape 166"/>
          <p:cNvSpPr/>
          <p:nvPr/>
        </p:nvSpPr>
        <p:spPr>
          <a:xfrm flipV="1">
            <a:off x="11645899" y="5801240"/>
            <a:ext cx="393701" cy="53606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67" name="Shape 167"/>
          <p:cNvSpPr/>
          <p:nvPr/>
        </p:nvSpPr>
        <p:spPr>
          <a:xfrm>
            <a:off x="10842516" y="5281869"/>
            <a:ext cx="796489" cy="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pic>
        <p:nvPicPr>
          <p:cNvPr id="16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5092" y="5820965"/>
            <a:ext cx="8013701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11061459" y="3981450"/>
            <a:ext cx="358603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i="1"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i="0" sz="1800"/>
            </a:pPr>
            <a:r>
              <a:rPr i="1" sz="4200"/>
              <a:t>S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Subtour LP</a:t>
            </a:r>
          </a:p>
        </p:txBody>
      </p:sp>
      <p:pic>
        <p:nvPicPr>
          <p:cNvPr id="17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0962" y="3190726"/>
            <a:ext cx="10325101" cy="516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How strong is the Subtour LP bound?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4100"/>
              <a:t>Johnson, McGeoch, and Rothberg (1996) and Johnson and McGeoch (2002) report experimentally that the Subtour LP is very close to the optimal.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creen shot 2011-05-24 at 9.55.3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3900" y="571500"/>
            <a:ext cx="6527800" cy="7937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4102100" y="965200"/>
            <a:ext cx="673100" cy="7327900"/>
          </a:xfrm>
          <a:prstGeom prst="rect">
            <a:avLst/>
          </a:prstGeom>
          <a:solidFill>
            <a:srgbClr val="00A3D7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79" name="Shape 179"/>
          <p:cNvSpPr/>
          <p:nvPr/>
        </p:nvSpPr>
        <p:spPr>
          <a:xfrm>
            <a:off x="7277100" y="965200"/>
            <a:ext cx="673100" cy="7327900"/>
          </a:xfrm>
          <a:prstGeom prst="rect">
            <a:avLst/>
          </a:prstGeom>
          <a:solidFill>
            <a:srgbClr val="00A3D7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How strong is the Subtour LP bound?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xfrm>
            <a:off x="1270000" y="2768600"/>
            <a:ext cx="10464800" cy="42037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/>
          <a:p>
            <a:pPr lvl="0" marL="612775" indent="-390525" defTabSz="408940">
              <a:spcBef>
                <a:spcPts val="1600"/>
              </a:spcBef>
              <a:defRPr sz="1800"/>
            </a:pPr>
            <a:r>
              <a:rPr sz="2870"/>
              <a:t>What about in theory?</a:t>
            </a:r>
            <a:endParaRPr sz="2870"/>
          </a:p>
          <a:p>
            <a:pPr lvl="0" marL="612775" indent="-390525" defTabSz="408940">
              <a:spcBef>
                <a:spcPts val="1600"/>
              </a:spcBef>
              <a:defRPr sz="1800"/>
            </a:pPr>
            <a:r>
              <a:rPr sz="2870"/>
              <a:t>Define </a:t>
            </a:r>
            <a:endParaRPr sz="2870"/>
          </a:p>
          <a:p>
            <a:pPr lvl="1" marL="923925" indent="-390525" defTabSz="408940">
              <a:spcBef>
                <a:spcPts val="1600"/>
              </a:spcBef>
              <a:buFont typeface="Lucida Grande"/>
              <a:buChar char="‣"/>
              <a:defRPr sz="1800"/>
            </a:pPr>
            <a:r>
              <a:rPr sz="2870"/>
              <a:t>SUBT(c) as the optimal value of the Subtour LP for costs c</a:t>
            </a:r>
            <a:endParaRPr sz="2870"/>
          </a:p>
          <a:p>
            <a:pPr lvl="1" marL="923925" indent="-390525" defTabSz="408940">
              <a:spcBef>
                <a:spcPts val="1600"/>
              </a:spcBef>
              <a:buFont typeface="Lucida Grande"/>
              <a:buChar char="‣"/>
              <a:defRPr sz="1800"/>
            </a:pPr>
            <a:r>
              <a:rPr sz="2870"/>
              <a:t>OPT(c) as the length of the optimal tour for costs c</a:t>
            </a:r>
            <a:endParaRPr sz="2870"/>
          </a:p>
          <a:p>
            <a:pPr lvl="1" marL="923925" indent="-390525" defTabSz="408940">
              <a:spcBef>
                <a:spcPts val="1600"/>
              </a:spcBef>
              <a:buFont typeface="Lucida Grande"/>
              <a:buChar char="‣"/>
              <a:defRPr sz="1800"/>
            </a:pPr>
            <a:r>
              <a:rPr sz="2870">
                <a:latin typeface="Helvetica"/>
                <a:ea typeface="Helvetica"/>
                <a:cs typeface="Helvetica"/>
                <a:sym typeface="Helvetica"/>
              </a:rPr>
              <a:t>C</a:t>
            </a:r>
            <a:r>
              <a:rPr baseline="-5999" sz="2870"/>
              <a:t>n</a:t>
            </a:r>
            <a:r>
              <a:rPr sz="2870"/>
              <a:t> is the set of all symmetric cost functions on </a:t>
            </a:r>
            <a:r>
              <a:rPr i="1" sz="2870"/>
              <a:t>n </a:t>
            </a:r>
            <a:r>
              <a:rPr sz="2870"/>
              <a:t>vertices that obey triangle inequality.</a:t>
            </a:r>
            <a:endParaRPr sz="2870"/>
          </a:p>
          <a:p>
            <a:pPr lvl="0" marL="612775" indent="-390525" defTabSz="408940">
              <a:spcBef>
                <a:spcPts val="1600"/>
              </a:spcBef>
              <a:defRPr sz="1800"/>
            </a:pPr>
            <a:r>
              <a:rPr sz="2870"/>
              <a:t>Then the </a:t>
            </a:r>
            <a:r>
              <a:rPr i="1" sz="2870"/>
              <a:t>integrality gap</a:t>
            </a:r>
            <a:r>
              <a:rPr sz="2870"/>
              <a:t> of the Subtour LP is</a:t>
            </a:r>
          </a:p>
        </p:txBody>
      </p:sp>
      <p:pic>
        <p:nvPicPr>
          <p:cNvPr id="18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8700" y="7124700"/>
            <a:ext cx="8369300" cy="109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A lower bound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1270000" y="2273300"/>
            <a:ext cx="10464800" cy="1600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525779">
              <a:spcBef>
                <a:spcPts val="2100"/>
              </a:spcBef>
              <a:buSzTx/>
              <a:buNone/>
              <a:defRPr sz="1800"/>
            </a:pPr>
            <a:r>
              <a:rPr sz="3689"/>
              <a:t>It’s known that γ ≥ 4/3, where </a:t>
            </a:r>
            <a:r>
              <a:rPr i="1" sz="3689"/>
              <a:t>c(i,j)</a:t>
            </a:r>
            <a:r>
              <a:rPr sz="3689"/>
              <a:t> comes from the shortest </a:t>
            </a:r>
            <a:r>
              <a:rPr i="1" sz="3689"/>
              <a:t>i-j </a:t>
            </a:r>
            <a:r>
              <a:rPr sz="3689"/>
              <a:t>path distance in a graph G (</a:t>
            </a:r>
            <a:r>
              <a:rPr i="1" sz="3689"/>
              <a:t>graph TSP</a:t>
            </a:r>
            <a:r>
              <a:rPr sz="3689"/>
              <a:t>).</a:t>
            </a:r>
          </a:p>
        </p:txBody>
      </p:sp>
      <p:pic>
        <p:nvPicPr>
          <p:cNvPr id="187" name="bad3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4165269"/>
            <a:ext cx="8750300" cy="431833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2677225" y="8445500"/>
            <a:ext cx="174709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Graph G</a:t>
            </a:r>
          </a:p>
        </p:txBody>
      </p:sp>
      <p:sp>
        <p:nvSpPr>
          <p:cNvPr id="189" name="Shape 189"/>
          <p:cNvSpPr/>
          <p:nvPr/>
        </p:nvSpPr>
        <p:spPr>
          <a:xfrm>
            <a:off x="5883702" y="8445500"/>
            <a:ext cx="145554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LP soln</a:t>
            </a:r>
          </a:p>
        </p:txBody>
      </p:sp>
      <p:sp>
        <p:nvSpPr>
          <p:cNvPr id="190" name="Shape 190"/>
          <p:cNvSpPr/>
          <p:nvPr/>
        </p:nvSpPr>
        <p:spPr>
          <a:xfrm>
            <a:off x="8905509" y="8445500"/>
            <a:ext cx="181272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Opt tour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8572500" y="5727700"/>
            <a:ext cx="457200" cy="444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6200" y="14811"/>
                </a:lnTo>
                <a:lnTo>
                  <a:pt x="0" y="21600"/>
                </a:lnTo>
              </a:path>
            </a:pathLst>
          </a:cu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93" name="Shape 193"/>
          <p:cNvSpPr/>
          <p:nvPr/>
        </p:nvSpPr>
        <p:spPr>
          <a:xfrm flipV="1">
            <a:off x="8077200" y="7937500"/>
            <a:ext cx="457200" cy="1"/>
          </a:xfrm>
          <a:prstGeom prst="line">
            <a:avLst/>
          </a:prstGeom>
          <a:ln w="38100">
            <a:solidFill>
              <a:srgbClr val="E324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94" name="Shape 194"/>
          <p:cNvSpPr/>
          <p:nvPr/>
        </p:nvSpPr>
        <p:spPr>
          <a:xfrm flipV="1">
            <a:off x="8547100" y="7937498"/>
            <a:ext cx="482601" cy="12702"/>
          </a:xfrm>
          <a:prstGeom prst="line">
            <a:avLst/>
          </a:prstGeom>
          <a:ln w="38100">
            <a:solidFill>
              <a:srgbClr val="E324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95" name="Shape 195"/>
          <p:cNvSpPr/>
          <p:nvPr/>
        </p:nvSpPr>
        <p:spPr>
          <a:xfrm>
            <a:off x="8547100" y="7200900"/>
            <a:ext cx="469900" cy="723901"/>
          </a:xfrm>
          <a:prstGeom prst="line">
            <a:avLst/>
          </a:prstGeom>
          <a:ln w="38100">
            <a:solidFill>
              <a:srgbClr val="E324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96" name="Shape 196"/>
          <p:cNvSpPr/>
          <p:nvPr/>
        </p:nvSpPr>
        <p:spPr>
          <a:xfrm flipH="1">
            <a:off x="8559800" y="5702300"/>
            <a:ext cx="495300" cy="1511300"/>
          </a:xfrm>
          <a:prstGeom prst="line">
            <a:avLst/>
          </a:prstGeom>
          <a:ln w="38100">
            <a:solidFill>
              <a:srgbClr val="E324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97" name="Shape 197"/>
          <p:cNvSpPr/>
          <p:nvPr/>
        </p:nvSpPr>
        <p:spPr>
          <a:xfrm flipV="1">
            <a:off x="8559800" y="5702300"/>
            <a:ext cx="482601" cy="469900"/>
          </a:xfrm>
          <a:prstGeom prst="line">
            <a:avLst/>
          </a:prstGeom>
          <a:ln w="38100">
            <a:solidFill>
              <a:srgbClr val="E324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98" name="Shape 198"/>
          <p:cNvSpPr/>
          <p:nvPr/>
        </p:nvSpPr>
        <p:spPr>
          <a:xfrm>
            <a:off x="8077200" y="5715000"/>
            <a:ext cx="482601" cy="469901"/>
          </a:xfrm>
          <a:prstGeom prst="line">
            <a:avLst/>
          </a:prstGeom>
          <a:ln w="38100">
            <a:solidFill>
              <a:srgbClr val="E324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99" name="Shape 199"/>
          <p:cNvSpPr/>
          <p:nvPr/>
        </p:nvSpPr>
        <p:spPr>
          <a:xfrm flipH="1">
            <a:off x="8064500" y="5715000"/>
            <a:ext cx="12701" cy="2235200"/>
          </a:xfrm>
          <a:prstGeom prst="line">
            <a:avLst/>
          </a:prstGeom>
          <a:ln w="38100">
            <a:solidFill>
              <a:srgbClr val="E324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Christofides’ Algorithm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1270000" y="2413000"/>
            <a:ext cx="10464800" cy="27051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defTabSz="519937">
              <a:spcBef>
                <a:spcPts val="2100"/>
              </a:spcBef>
              <a:buSzTx/>
              <a:buNone/>
              <a:defRPr sz="3648"/>
            </a:lvl1pPr>
          </a:lstStyle>
          <a:p>
            <a:pPr lvl="0">
              <a:defRPr sz="1800"/>
            </a:pPr>
            <a:r>
              <a:rPr sz="3648"/>
              <a:t>Christofides (1976) shows how to compute a tour in polynomial time of cost 3/2 optimal: compute a min-cost spanning tree, compute a matching on the odd-degree vertices, then “shortcut” a traversal of the resulting Eulerian graph.</a:t>
            </a:r>
          </a:p>
        </p:txBody>
      </p:sp>
      <p:sp>
        <p:nvSpPr>
          <p:cNvPr id="202" name="Shape 202"/>
          <p:cNvSpPr/>
          <p:nvPr/>
        </p:nvSpPr>
        <p:spPr>
          <a:xfrm>
            <a:off x="2946400" y="56515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03" name="Shape 203"/>
          <p:cNvSpPr/>
          <p:nvPr/>
        </p:nvSpPr>
        <p:spPr>
          <a:xfrm>
            <a:off x="3898900" y="56515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04" name="Shape 204"/>
          <p:cNvSpPr/>
          <p:nvPr/>
        </p:nvSpPr>
        <p:spPr>
          <a:xfrm>
            <a:off x="3429000" y="61087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05" name="Shape 205"/>
          <p:cNvSpPr/>
          <p:nvPr/>
        </p:nvSpPr>
        <p:spPr>
          <a:xfrm>
            <a:off x="3429000" y="71374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06" name="Shape 206"/>
          <p:cNvSpPr/>
          <p:nvPr/>
        </p:nvSpPr>
        <p:spPr>
          <a:xfrm>
            <a:off x="3429000" y="78740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07" name="Shape 207"/>
          <p:cNvSpPr/>
          <p:nvPr/>
        </p:nvSpPr>
        <p:spPr>
          <a:xfrm>
            <a:off x="3898900" y="78740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08" name="Shape 208"/>
          <p:cNvSpPr/>
          <p:nvPr/>
        </p:nvSpPr>
        <p:spPr>
          <a:xfrm>
            <a:off x="2946400" y="78740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09" name="Shape 209"/>
          <p:cNvSpPr/>
          <p:nvPr/>
        </p:nvSpPr>
        <p:spPr>
          <a:xfrm>
            <a:off x="3022600" y="5740400"/>
            <a:ext cx="482600" cy="4699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10" name="Shape 210"/>
          <p:cNvSpPr/>
          <p:nvPr/>
        </p:nvSpPr>
        <p:spPr>
          <a:xfrm flipV="1">
            <a:off x="3505200" y="5715000"/>
            <a:ext cx="482601" cy="4699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11" name="Shape 211"/>
          <p:cNvSpPr/>
          <p:nvPr/>
        </p:nvSpPr>
        <p:spPr>
          <a:xfrm flipV="1">
            <a:off x="3009900" y="7213600"/>
            <a:ext cx="495300" cy="7239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12" name="Shape 212"/>
          <p:cNvSpPr/>
          <p:nvPr/>
        </p:nvSpPr>
        <p:spPr>
          <a:xfrm>
            <a:off x="3492500" y="7200900"/>
            <a:ext cx="482600" cy="7366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13" name="Shape 213"/>
          <p:cNvSpPr/>
          <p:nvPr/>
        </p:nvSpPr>
        <p:spPr>
          <a:xfrm flipH="1">
            <a:off x="3492500" y="6172200"/>
            <a:ext cx="12700" cy="17907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14" name="Shape 214"/>
          <p:cNvSpPr/>
          <p:nvPr/>
        </p:nvSpPr>
        <p:spPr>
          <a:xfrm>
            <a:off x="5511800" y="56388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15" name="Shape 215"/>
          <p:cNvSpPr/>
          <p:nvPr/>
        </p:nvSpPr>
        <p:spPr>
          <a:xfrm>
            <a:off x="6464300" y="56388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16" name="Shape 216"/>
          <p:cNvSpPr/>
          <p:nvPr/>
        </p:nvSpPr>
        <p:spPr>
          <a:xfrm>
            <a:off x="5994400" y="60960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17" name="Shape 217"/>
          <p:cNvSpPr/>
          <p:nvPr/>
        </p:nvSpPr>
        <p:spPr>
          <a:xfrm>
            <a:off x="5994400" y="71247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18" name="Shape 218"/>
          <p:cNvSpPr/>
          <p:nvPr/>
        </p:nvSpPr>
        <p:spPr>
          <a:xfrm>
            <a:off x="5994400" y="78613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19" name="Shape 219"/>
          <p:cNvSpPr/>
          <p:nvPr/>
        </p:nvSpPr>
        <p:spPr>
          <a:xfrm>
            <a:off x="6464300" y="78613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20" name="Shape 220"/>
          <p:cNvSpPr/>
          <p:nvPr/>
        </p:nvSpPr>
        <p:spPr>
          <a:xfrm>
            <a:off x="5511800" y="78613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21" name="Shape 221"/>
          <p:cNvSpPr/>
          <p:nvPr/>
        </p:nvSpPr>
        <p:spPr>
          <a:xfrm>
            <a:off x="5588000" y="5727700"/>
            <a:ext cx="482600" cy="4699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22" name="Shape 222"/>
          <p:cNvSpPr/>
          <p:nvPr/>
        </p:nvSpPr>
        <p:spPr>
          <a:xfrm flipV="1">
            <a:off x="6070600" y="5702300"/>
            <a:ext cx="482601" cy="4699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23" name="Shape 223"/>
          <p:cNvSpPr/>
          <p:nvPr/>
        </p:nvSpPr>
        <p:spPr>
          <a:xfrm flipV="1">
            <a:off x="5575300" y="7200900"/>
            <a:ext cx="495300" cy="7239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24" name="Shape 224"/>
          <p:cNvSpPr/>
          <p:nvPr/>
        </p:nvSpPr>
        <p:spPr>
          <a:xfrm>
            <a:off x="6057900" y="7188200"/>
            <a:ext cx="482600" cy="7366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25" name="Shape 225"/>
          <p:cNvSpPr/>
          <p:nvPr/>
        </p:nvSpPr>
        <p:spPr>
          <a:xfrm flipH="1">
            <a:off x="6057900" y="6159500"/>
            <a:ext cx="12700" cy="17907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26" name="Shape 226"/>
          <p:cNvSpPr/>
          <p:nvPr/>
        </p:nvSpPr>
        <p:spPr>
          <a:xfrm flipH="1">
            <a:off x="5575300" y="5727700"/>
            <a:ext cx="12700" cy="21971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27" name="Shape 227"/>
          <p:cNvSpPr/>
          <p:nvPr/>
        </p:nvSpPr>
        <p:spPr>
          <a:xfrm>
            <a:off x="6057900" y="7937500"/>
            <a:ext cx="495300" cy="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28" name="Shape 228"/>
          <p:cNvSpPr/>
          <p:nvPr/>
        </p:nvSpPr>
        <p:spPr>
          <a:xfrm>
            <a:off x="6083300" y="5727700"/>
            <a:ext cx="457200" cy="444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6200" y="14811"/>
                </a:lnTo>
                <a:lnTo>
                  <a:pt x="0" y="21600"/>
                </a:lnTo>
              </a:path>
            </a:pathLst>
          </a:cu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29" name="Shape 229"/>
          <p:cNvSpPr/>
          <p:nvPr/>
        </p:nvSpPr>
        <p:spPr>
          <a:xfrm>
            <a:off x="8001000" y="56388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30" name="Shape 230"/>
          <p:cNvSpPr/>
          <p:nvPr/>
        </p:nvSpPr>
        <p:spPr>
          <a:xfrm>
            <a:off x="8953500" y="56388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31" name="Shape 231"/>
          <p:cNvSpPr/>
          <p:nvPr/>
        </p:nvSpPr>
        <p:spPr>
          <a:xfrm>
            <a:off x="8483600" y="60960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32" name="Shape 232"/>
          <p:cNvSpPr/>
          <p:nvPr/>
        </p:nvSpPr>
        <p:spPr>
          <a:xfrm>
            <a:off x="8483600" y="71247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8483600" y="78613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34" name="Shape 234"/>
          <p:cNvSpPr/>
          <p:nvPr/>
        </p:nvSpPr>
        <p:spPr>
          <a:xfrm>
            <a:off x="8953500" y="78613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35" name="Shape 235"/>
          <p:cNvSpPr/>
          <p:nvPr/>
        </p:nvSpPr>
        <p:spPr>
          <a:xfrm>
            <a:off x="8001000" y="786130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36" name="Shape 236"/>
          <p:cNvSpPr/>
          <p:nvPr/>
        </p:nvSpPr>
        <p:spPr>
          <a:xfrm flipV="1">
            <a:off x="8559800" y="5702300"/>
            <a:ext cx="482601" cy="4699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37" name="Shape 237"/>
          <p:cNvSpPr/>
          <p:nvPr/>
        </p:nvSpPr>
        <p:spPr>
          <a:xfrm>
            <a:off x="8077200" y="5727700"/>
            <a:ext cx="482600" cy="4699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38" name="Shape 238"/>
          <p:cNvSpPr/>
          <p:nvPr/>
        </p:nvSpPr>
        <p:spPr>
          <a:xfrm flipV="1">
            <a:off x="8064500" y="7200900"/>
            <a:ext cx="495300" cy="7239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39" name="Shape 239"/>
          <p:cNvSpPr/>
          <p:nvPr/>
        </p:nvSpPr>
        <p:spPr>
          <a:xfrm>
            <a:off x="8559800" y="6159500"/>
            <a:ext cx="0" cy="10287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40" name="Shape 240"/>
          <p:cNvSpPr/>
          <p:nvPr/>
        </p:nvSpPr>
        <p:spPr>
          <a:xfrm>
            <a:off x="8547100" y="7188200"/>
            <a:ext cx="482600" cy="7366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41" name="Shape 241"/>
          <p:cNvSpPr/>
          <p:nvPr/>
        </p:nvSpPr>
        <p:spPr>
          <a:xfrm flipH="1">
            <a:off x="8064500" y="5727700"/>
            <a:ext cx="12700" cy="21971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42" name="Shape 242"/>
          <p:cNvSpPr/>
          <p:nvPr/>
        </p:nvSpPr>
        <p:spPr>
          <a:xfrm>
            <a:off x="8547100" y="7937500"/>
            <a:ext cx="495300" cy="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43" name="Shape 243"/>
          <p:cNvSpPr/>
          <p:nvPr/>
        </p:nvSpPr>
        <p:spPr>
          <a:xfrm>
            <a:off x="8559800" y="7200900"/>
            <a:ext cx="12700" cy="7366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44" name="Shape 244"/>
          <p:cNvSpPr/>
          <p:nvPr/>
        </p:nvSpPr>
        <p:spPr>
          <a:xfrm>
            <a:off x="2818612" y="8369300"/>
            <a:ext cx="230252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≤ OPT(c)         +</a:t>
            </a:r>
          </a:p>
        </p:txBody>
      </p:sp>
      <p:sp>
        <p:nvSpPr>
          <p:cNvPr id="245" name="Shape 245"/>
          <p:cNvSpPr/>
          <p:nvPr/>
        </p:nvSpPr>
        <p:spPr>
          <a:xfrm>
            <a:off x="5143028" y="8369300"/>
            <a:ext cx="1837433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≤ 1/2 OPT(c)</a:t>
            </a:r>
          </a:p>
        </p:txBody>
      </p:sp>
      <p:sp>
        <p:nvSpPr>
          <p:cNvPr id="246" name="Shape 246"/>
          <p:cNvSpPr/>
          <p:nvPr/>
        </p:nvSpPr>
        <p:spPr>
          <a:xfrm>
            <a:off x="7049690" y="8369300"/>
            <a:ext cx="1837433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≤ 3/2 OPT(c)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after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after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afterEffect" presetClass="entr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presetClass="entr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afterEffect" presetClass="entr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afterEffect" presetClass="entr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afterEffect" presetClass="entr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afterEffect" presetClass="entr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afterEffect" presetClass="entr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afterEffect" presetClass="entr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afterEffect" presetClass="entr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afterEffect" presetClass="entr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presetClass="entr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afterEffect" presetClass="entr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afterEffect" presetClass="entr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afterEffect" presetClass="entr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afterEffect" presetClass="entr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afterEffect" presetClass="entr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afterEffect" presetClass="entr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afterEffect" presetClass="entr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afterEffect" presetClass="entr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afterEffect" presetClass="entr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afterEffect" presetClass="entr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afterEffect" presetClass="entr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afterEffect" presetClass="entr" presetSubtype="0" presetID="1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afterEffect" presetClass="entr" presetSubtype="0" presetID="1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afterEffect" presetClass="entr" presetSubtype="0" presetID="1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afterEffect" presetClass="entr" presetSubtype="0" presetID="1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presetClass="exit" presetSubtype="0" presetID="9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38" dur="250" fill="hold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"/>
                            </p:stCondLst>
                            <p:childTnLst>
                              <p:par>
                                <p:cTn id="141" nodeType="afterEffect" presetClass="entr" presetSubtype="0" presetID="9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3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nodeType="afterEffect" presetClass="exit" presetSubtype="0" presetID="9" grpId="4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46" dur="250" fill="hold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nodeType="afterEffect" presetClass="entr" presetSubtype="0" presetID="9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1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nodeType="afterEffect" presetClass="exit" presetSubtype="0" presetID="9" grpId="4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4" dur="250" fill="hold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250"/>
                            </p:stCondLst>
                            <p:childTnLst>
                              <p:par>
                                <p:cTn id="157" nodeType="afterEffect" presetClass="entr" presetSubtype="0" presetID="9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9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nodeType="afterEffect" presetClass="exit" presetSubtype="0" presetID="9" grpId="50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62" dur="250" fill="hold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50"/>
                            </p:stCondLst>
                            <p:childTnLst>
                              <p:par>
                                <p:cTn id="165" nodeType="afterEffect" presetClass="exit" presetSubtype="0" presetID="9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66" dur="250" fill="hold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nodeType="afterEffect" presetClass="entr" presetSubtype="0" presetID="9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1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750"/>
                            </p:stCondLst>
                            <p:childTnLst>
                              <p:par>
                                <p:cTn id="173" nodeType="afterEffect" presetClass="exit" presetSubtype="0" presetID="9" grpId="5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74" dur="250" fill="hold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7" nodeType="afterEffect" presetClass="entr" presetSubtype="0" presetID="9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9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750"/>
                            </p:stCondLst>
                            <p:childTnLst>
                              <p:par>
                                <p:cTn id="181" nodeType="afterEffect" presetClass="exit" presetSubtype="0" presetID="9" grpId="5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82" dur="250" fill="hold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nodeType="afterEffect" presetClass="entr" presetSubtype="0" presetID="9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7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50"/>
                            </p:stCondLst>
                            <p:childTnLst>
                              <p:par>
                                <p:cTn id="189" nodeType="afterEffect" presetClass="entr" presetSubtype="0" presetID="9" grpId="5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1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500"/>
                            </p:stCondLst>
                            <p:childTnLst>
                              <p:par>
                                <p:cTn id="193" nodeType="afterEffect" presetClass="exit" presetSubtype="0" presetID="9" grpId="5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94" dur="250" fill="hold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750"/>
                            </p:stCondLst>
                            <p:childTnLst>
                              <p:par>
                                <p:cTn id="197" nodeType="afterEffect" presetClass="exit" presetSubtype="0" presetID="9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98" dur="250" fill="hold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presetClass="entr" presetSubtype="0" presetID="1" grpId="6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3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presetClass="entr" presetSubtype="0" presetID="1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7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presetClass="entr" presetSubtype="0" presetID="1" grpId="6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23"/>
      <p:bldP build="whole" bldLvl="1" animBg="1" rev="0" advAuto="0" spid="240" grpId="53"/>
      <p:bldP build="whole" bldLvl="1" animBg="1" rev="0" advAuto="0" spid="209" grpId="8"/>
      <p:bldP build="whole" bldLvl="1" animBg="1" rev="0" advAuto="0" spid="212" grpId="11"/>
      <p:bldP build="whole" bldLvl="1" animBg="1" rev="0" advAuto="0" spid="206" grpId="5"/>
      <p:bldP build="whole" bldLvl="1" animBg="1" rev="0" advAuto="0" spid="221" grpId="20"/>
      <p:bldP build="whole" bldLvl="1" animBg="1" rev="0" advAuto="0" spid="235" grpId="41"/>
      <p:bldP build="whole" bldLvl="1" animBg="1" rev="0" advAuto="0" spid="238" grpId="58"/>
      <p:bldP build="whole" bldLvl="1" animBg="1" rev="0" advAuto="0" spid="243" grpId="59"/>
      <p:bldP build="whole" bldLvl="1" animBg="1" rev="0" advAuto="0" spid="232" grpId="38"/>
      <p:bldP build="whole" bldLvl="1" animBg="1" rev="0" advAuto="0" spid="236" grpId="29"/>
      <p:bldP build="whole" bldLvl="1" animBg="1" rev="0" advAuto="0" spid="219" grpId="18"/>
      <p:bldP build="whole" bldLvl="1" animBg="1" rev="0" advAuto="0" spid="242" grpId="34"/>
      <p:bldP build="whole" bldLvl="1" animBg="1" rev="0" advAuto="0" spid="198" grpId="47"/>
      <p:bldP build="whole" bldLvl="1" animBg="1" rev="0" advAuto="0" spid="211" grpId="10"/>
      <p:bldP build="whole" bldLvl="1" animBg="1" rev="0" advAuto="0" spid="233" grpId="39"/>
      <p:bldP build="whole" bldLvl="1" animBg="1" rev="0" advAuto="0" spid="210" grpId="9"/>
      <p:bldP build="whole" bldLvl="1" animBg="1" rev="0" advAuto="0" spid="244" grpId="60"/>
      <p:bldP build="whole" bldLvl="1" animBg="1" rev="0" advAuto="0" spid="234" grpId="40"/>
      <p:bldP build="whole" bldLvl="1" animBg="1" rev="0" advAuto="0" spid="236" grpId="48"/>
      <p:bldP build="whole" bldLvl="1" animBg="1" rev="0" advAuto="0" spid="231" grpId="43"/>
      <p:bldP build="whole" bldLvl="1" animBg="1" rev="0" advAuto="0" spid="226" grpId="25"/>
      <p:bldP build="whole" bldLvl="1" animBg="1" rev="0" advAuto="0" spid="203" grpId="2"/>
      <p:bldP build="whole" bldLvl="1" animBg="1" rev="0" advAuto="0" spid="207" grpId="6"/>
      <p:bldP build="whole" bldLvl="1" animBg="1" rev="0" advAuto="0" spid="242" grpId="55"/>
      <p:bldP build="whole" bldLvl="1" animBg="1" rev="0" advAuto="0" spid="218" grpId="17"/>
      <p:bldP build="whole" bldLvl="1" animBg="1" rev="0" advAuto="0" spid="225" grpId="24"/>
      <p:bldP build="whole" bldLvl="1" animBg="1" rev="0" advAuto="0" spid="217" grpId="16"/>
      <p:bldP build="whole" bldLvl="1" animBg="1" rev="0" advAuto="0" spid="196" grpId="52"/>
      <p:bldP build="whole" bldLvl="1" animBg="1" rev="0" advAuto="0" spid="202" grpId="1"/>
      <p:bldP build="whole" bldLvl="1" animBg="1" rev="0" advAuto="0" spid="237" grpId="28"/>
      <p:bldP build="whole" bldLvl="1" animBg="1" rev="0" advAuto="0" spid="205" grpId="4"/>
      <p:bldP build="whole" bldLvl="1" animBg="1" rev="0" advAuto="0" spid="230" grpId="37"/>
      <p:bldP build="whole" bldLvl="1" animBg="1" rev="0" advAuto="0" spid="222" grpId="21"/>
      <p:bldP build="whole" bldLvl="1" animBg="1" rev="0" advAuto="0" spid="214" grpId="13"/>
      <p:bldP build="whole" bldLvl="1" animBg="1" rev="0" advAuto="0" spid="192" grpId="35"/>
      <p:bldP build="whole" bldLvl="1" animBg="1" rev="0" advAuto="0" spid="220" grpId="19"/>
      <p:bldP build="whole" bldLvl="1" animBg="1" rev="0" advAuto="0" spid="246" grpId="62"/>
      <p:bldP build="whole" bldLvl="1" animBg="1" rev="0" advAuto="0" spid="213" grpId="12"/>
      <p:bldP build="whole" bldLvl="1" animBg="1" rev="0" advAuto="0" spid="237" grpId="46"/>
      <p:bldP build="whole" bldLvl="1" animBg="1" rev="0" advAuto="0" spid="192" grpId="51"/>
      <p:bldP build="whole" bldLvl="1" animBg="1" rev="0" advAuto="0" spid="193" grpId="57"/>
      <p:bldP build="whole" bldLvl="1" animBg="1" rev="0" advAuto="0" spid="204" grpId="3"/>
      <p:bldP build="whole" bldLvl="1" animBg="1" rev="0" advAuto="0" spid="240" grpId="31"/>
      <p:bldP build="whole" bldLvl="1" animBg="1" rev="0" advAuto="0" spid="228" grpId="27"/>
      <p:bldP build="whole" bldLvl="1" animBg="1" rev="0" advAuto="0" spid="239" grpId="32"/>
      <p:bldP build="whole" bldLvl="1" animBg="1" rev="0" advAuto="0" spid="208" grpId="7"/>
      <p:bldP build="whole" bldLvl="1" animBg="1" rev="0" advAuto="0" spid="229" grpId="36"/>
      <p:bldP build="whole" bldLvl="1" animBg="1" rev="0" advAuto="0" spid="245" grpId="61"/>
      <p:bldP build="whole" bldLvl="1" animBg="1" rev="0" advAuto="0" spid="195" grpId="54"/>
      <p:bldP build="whole" bldLvl="1" animBg="1" rev="0" advAuto="0" spid="227" grpId="26"/>
      <p:bldP build="whole" bldLvl="1" animBg="1" rev="0" advAuto="0" spid="241" grpId="33"/>
      <p:bldP build="whole" bldLvl="1" animBg="1" rev="0" advAuto="0" spid="199" grpId="45"/>
      <p:bldP build="whole" bldLvl="1" animBg="1" rev="0" advAuto="0" spid="215" grpId="14"/>
      <p:bldP build="whole" bldLvl="1" animBg="1" rev="0" advAuto="0" spid="238" grpId="30"/>
      <p:bldP build="whole" bldLvl="1" animBg="1" rev="0" advAuto="0" spid="194" grpId="56"/>
      <p:bldP build="whole" bldLvl="1" animBg="1" rev="0" advAuto="0" spid="197" grpId="49"/>
      <p:bldP build="whole" bldLvl="1" animBg="1" rev="0" advAuto="0" spid="216" grpId="15"/>
      <p:bldP build="whole" bldLvl="1" animBg="1" rev="0" advAuto="0" spid="239" grpId="50"/>
      <p:bldP build="whole" bldLvl="1" animBg="1" rev="0" advAuto="0" spid="241" grpId="44"/>
      <p:bldP build="whole" bldLvl="1" animBg="1" rev="0" advAuto="0" spid="223" grpId="22"/>
      <p:bldP build="whole" bldLvl="1" animBg="1" rev="0" advAuto="0" spid="243" grpId="4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Outline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79099" indent="-496524" defTabSz="519937">
              <a:spcBef>
                <a:spcPts val="2100"/>
              </a:spcBef>
              <a:defRPr sz="1800"/>
            </a:pPr>
            <a:r>
              <a:rPr sz="3648"/>
              <a:t>A brief intro to the TSP</a:t>
            </a:r>
            <a:endParaRPr sz="3648"/>
          </a:p>
          <a:p>
            <a:pPr lvl="0" marL="779099" indent="-496524" defTabSz="519937">
              <a:spcBef>
                <a:spcPts val="2100"/>
              </a:spcBef>
              <a:defRPr sz="1800"/>
            </a:pPr>
            <a:r>
              <a:rPr sz="3648"/>
              <a:t>A standard TSP linear program: the Subtour LP</a:t>
            </a:r>
            <a:endParaRPr sz="3648"/>
          </a:p>
          <a:p>
            <a:pPr lvl="1" marL="1174704" indent="-496524" defTabSz="519937">
              <a:spcBef>
                <a:spcPts val="2100"/>
              </a:spcBef>
              <a:defRPr sz="1800"/>
            </a:pPr>
            <a:r>
              <a:rPr sz="3648"/>
              <a:t>Experimental analysis</a:t>
            </a:r>
            <a:endParaRPr sz="3648"/>
          </a:p>
          <a:p>
            <a:pPr lvl="1" marL="1174704" indent="-496524" defTabSz="519937">
              <a:spcBef>
                <a:spcPts val="2100"/>
              </a:spcBef>
              <a:defRPr sz="1800"/>
            </a:pPr>
            <a:r>
              <a:rPr sz="3648"/>
              <a:t>Theoretical analysis: an outstanding open question</a:t>
            </a:r>
            <a:endParaRPr sz="3648"/>
          </a:p>
          <a:p>
            <a:pPr lvl="0" marL="779099" indent="-496524" defTabSz="519937">
              <a:spcBef>
                <a:spcPts val="2100"/>
              </a:spcBef>
              <a:defRPr sz="1800"/>
            </a:pPr>
            <a:r>
              <a:rPr sz="3648"/>
              <a:t>A related question: the Boyd-Carr conjecture and its proof</a:t>
            </a:r>
            <a:endParaRPr sz="3648"/>
          </a:p>
          <a:p>
            <a:pPr lvl="0" marL="779099" indent="-496524" defTabSz="519937">
              <a:spcBef>
                <a:spcPts val="2100"/>
              </a:spcBef>
              <a:defRPr sz="1800"/>
            </a:pPr>
            <a:r>
              <a:rPr sz="3648"/>
              <a:t>Some conjectures and more experiments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An upper bound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xfrm>
            <a:off x="1270000" y="2768600"/>
            <a:ext cx="10464800" cy="4178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100"/>
              <a:t>Wolsey (1980) and Shmoys and W (1990) show that OPT(c) can be replaced with SUBT(c), so that Christofides gives a tour of cost ≤ 3/2 SUBT(c).</a:t>
            </a:r>
            <a:endParaRPr sz="4100"/>
          </a:p>
          <a:p>
            <a:pPr lvl="0">
              <a:defRPr sz="1800"/>
            </a:pPr>
            <a:r>
              <a:rPr sz="4100"/>
              <a:t>Therefore,</a:t>
            </a:r>
          </a:p>
        </p:txBody>
      </p:sp>
      <p:pic>
        <p:nvPicPr>
          <p:cNvPr id="25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6921500"/>
            <a:ext cx="9842500" cy="109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Perfect Matching Polytope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xfrm>
            <a:off x="1270000" y="2768600"/>
            <a:ext cx="10464800" cy="20447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4100"/>
              <a:t>Edmonds (1965) shows that the min-cost perfect matching can be found as the solution to the linear program:</a:t>
            </a:r>
          </a:p>
        </p:txBody>
      </p:sp>
      <p:grpSp>
        <p:nvGrpSpPr>
          <p:cNvPr id="257" name="Group 257"/>
          <p:cNvGrpSpPr/>
          <p:nvPr/>
        </p:nvGrpSpPr>
        <p:grpSpPr>
          <a:xfrm>
            <a:off x="2019300" y="5194300"/>
            <a:ext cx="8966200" cy="3454400"/>
            <a:chOff x="0" y="0"/>
            <a:chExt cx="8966200" cy="3454400"/>
          </a:xfrm>
        </p:grpSpPr>
        <p:pic>
          <p:nvPicPr>
            <p:cNvPr id="254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7500" y="0"/>
              <a:ext cx="4356100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43000"/>
              <a:ext cx="7302500" cy="109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33600" y="2362200"/>
              <a:ext cx="6832600" cy="109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8" name="Shape 258"/>
          <p:cNvSpPr/>
          <p:nvPr/>
        </p:nvSpPr>
        <p:spPr>
          <a:xfrm>
            <a:off x="10782299" y="5206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10782299" y="6248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11582399" y="6248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11582399" y="5206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62" name="Shape 262"/>
          <p:cNvSpPr/>
          <p:nvPr/>
        </p:nvSpPr>
        <p:spPr>
          <a:xfrm>
            <a:off x="11937999" y="5727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10452100" y="4902200"/>
            <a:ext cx="1778000" cy="177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64" name="Shape 264"/>
          <p:cNvSpPr/>
          <p:nvPr/>
        </p:nvSpPr>
        <p:spPr>
          <a:xfrm>
            <a:off x="10858500" y="5308600"/>
            <a:ext cx="0" cy="10414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65" name="Shape 265"/>
          <p:cNvSpPr/>
          <p:nvPr/>
        </p:nvSpPr>
        <p:spPr>
          <a:xfrm>
            <a:off x="11645900" y="5283200"/>
            <a:ext cx="393701" cy="5334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66" name="Shape 266"/>
          <p:cNvSpPr/>
          <p:nvPr/>
        </p:nvSpPr>
        <p:spPr>
          <a:xfrm>
            <a:off x="11645900" y="6337300"/>
            <a:ext cx="393701" cy="5334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Matchings and the Subtour LP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xfrm>
            <a:off x="1270000" y="2743200"/>
            <a:ext cx="10464800" cy="1625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4100"/>
              <a:t>Then MATCH(c) ≤ 1/2 SUBT(c) since z = 1/2 x is feasible for the matching LP.</a:t>
            </a:r>
          </a:p>
        </p:txBody>
      </p:sp>
      <p:grpSp>
        <p:nvGrpSpPr>
          <p:cNvPr id="273" name="Group 273"/>
          <p:cNvGrpSpPr/>
          <p:nvPr/>
        </p:nvGrpSpPr>
        <p:grpSpPr>
          <a:xfrm>
            <a:off x="6718113" y="4470400"/>
            <a:ext cx="5867594" cy="2260601"/>
            <a:chOff x="0" y="0"/>
            <a:chExt cx="5867593" cy="2260600"/>
          </a:xfrm>
        </p:grpSpPr>
        <p:pic>
          <p:nvPicPr>
            <p:cNvPr id="270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7775" y="0"/>
              <a:ext cx="2850690" cy="664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47993"/>
              <a:ext cx="4778851" cy="714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96252" y="1545851"/>
              <a:ext cx="4471342" cy="714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9" name="Group 279"/>
          <p:cNvGrpSpPr/>
          <p:nvPr/>
        </p:nvGrpSpPr>
        <p:grpSpPr>
          <a:xfrm>
            <a:off x="862507" y="4432300"/>
            <a:ext cx="5474804" cy="3467102"/>
            <a:chOff x="0" y="0"/>
            <a:chExt cx="5474803" cy="3467101"/>
          </a:xfrm>
        </p:grpSpPr>
        <p:pic>
          <p:nvPicPr>
            <p:cNvPr id="274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61075" y="2136701"/>
              <a:ext cx="4313729" cy="693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781749" cy="6450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838554"/>
              <a:ext cx="1257835" cy="266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7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01390" y="1273957"/>
              <a:ext cx="3241343" cy="693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dropped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06209" y="3168769"/>
              <a:ext cx="3023642" cy="2983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0" name="Shape 280"/>
          <p:cNvSpPr/>
          <p:nvPr/>
        </p:nvSpPr>
        <p:spPr>
          <a:xfrm>
            <a:off x="1829922" y="8001000"/>
            <a:ext cx="104648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Shmoys and W (1990) also show that SUBT(c) is nonincreasing as vertices are removed so that matching on odd-degree vertices is at most 1/2 SUBT(c).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Spanning Tree Polytope</a:t>
            </a:r>
          </a:p>
        </p:txBody>
      </p:sp>
      <p:sp>
        <p:nvSpPr>
          <p:cNvPr id="283" name="Shape 283"/>
          <p:cNvSpPr/>
          <p:nvPr>
            <p:ph type="body" idx="1"/>
          </p:nvPr>
        </p:nvSpPr>
        <p:spPr>
          <a:xfrm>
            <a:off x="1270000" y="2768600"/>
            <a:ext cx="10464800" cy="200451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4100"/>
              <a:t>Similarly, Edmonds (1971) showed that the min-cost spanning tree can be found as the solution of the following LP:</a:t>
            </a:r>
          </a:p>
        </p:txBody>
      </p:sp>
      <p:pic>
        <p:nvPicPr>
          <p:cNvPr id="28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8608" y="5071715"/>
            <a:ext cx="8280401" cy="363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10782299" y="5206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86" name="Shape 286"/>
          <p:cNvSpPr/>
          <p:nvPr/>
        </p:nvSpPr>
        <p:spPr>
          <a:xfrm>
            <a:off x="10782299" y="6248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87" name="Shape 287"/>
          <p:cNvSpPr/>
          <p:nvPr/>
        </p:nvSpPr>
        <p:spPr>
          <a:xfrm>
            <a:off x="11582399" y="6248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88" name="Shape 288"/>
          <p:cNvSpPr/>
          <p:nvPr/>
        </p:nvSpPr>
        <p:spPr>
          <a:xfrm>
            <a:off x="11582399" y="5206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89" name="Shape 289"/>
          <p:cNvSpPr/>
          <p:nvPr/>
        </p:nvSpPr>
        <p:spPr>
          <a:xfrm>
            <a:off x="11937999" y="5727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90" name="Shape 290"/>
          <p:cNvSpPr/>
          <p:nvPr/>
        </p:nvSpPr>
        <p:spPr>
          <a:xfrm>
            <a:off x="10452100" y="4902200"/>
            <a:ext cx="1778000" cy="177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291" name="Shape 291"/>
          <p:cNvSpPr/>
          <p:nvPr/>
        </p:nvSpPr>
        <p:spPr>
          <a:xfrm>
            <a:off x="10858500" y="5308600"/>
            <a:ext cx="0" cy="10414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92" name="Shape 292"/>
          <p:cNvSpPr/>
          <p:nvPr/>
        </p:nvSpPr>
        <p:spPr>
          <a:xfrm>
            <a:off x="11645900" y="5283200"/>
            <a:ext cx="393701" cy="5334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93" name="Shape 293"/>
          <p:cNvSpPr/>
          <p:nvPr/>
        </p:nvSpPr>
        <p:spPr>
          <a:xfrm flipV="1">
            <a:off x="11645900" y="5801240"/>
            <a:ext cx="393701" cy="53606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94" name="Shape 294"/>
          <p:cNvSpPr/>
          <p:nvPr/>
        </p:nvSpPr>
        <p:spPr>
          <a:xfrm>
            <a:off x="10842516" y="5281870"/>
            <a:ext cx="796489" cy="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Spanning Trees and the Subtour LP</a:t>
            </a:r>
          </a:p>
        </p:txBody>
      </p:sp>
      <p:sp>
        <p:nvSpPr>
          <p:cNvPr id="297" name="Shape 297"/>
          <p:cNvSpPr/>
          <p:nvPr>
            <p:ph type="body" idx="1"/>
          </p:nvPr>
        </p:nvSpPr>
        <p:spPr>
          <a:xfrm>
            <a:off x="1270000" y="2679700"/>
            <a:ext cx="10464800" cy="171579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4100"/>
              <a:t>Then MST(c) ≤ ((n-1)/n) SUBT(c) since z = ((n-1)/n) x is feasible for the MST LP.</a:t>
            </a:r>
          </a:p>
        </p:txBody>
      </p:sp>
      <p:pic>
        <p:nvPicPr>
          <p:cNvPr id="29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86" y="5170189"/>
            <a:ext cx="6063173" cy="3035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2357" y="4995454"/>
            <a:ext cx="4952376" cy="2172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0524" y="4896661"/>
            <a:ext cx="5576042" cy="3582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xi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2"/>
      <p:bldP build="whole" bldLvl="1" animBg="1" rev="0" advAuto="0" spid="30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Recent results</a:t>
            </a:r>
          </a:p>
        </p:txBody>
      </p:sp>
      <p:sp>
        <p:nvSpPr>
          <p:cNvPr id="303" name="Shape 3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77759" indent="-368209" defTabSz="385572">
              <a:spcBef>
                <a:spcPts val="1500"/>
              </a:spcBef>
              <a:defRPr sz="1800"/>
            </a:pPr>
            <a:r>
              <a:rPr sz="2706"/>
              <a:t>Some recent progress on graph TSP (costs </a:t>
            </a:r>
            <a:r>
              <a:rPr i="1" sz="2706"/>
              <a:t>c(i,j) </a:t>
            </a:r>
            <a:r>
              <a:rPr sz="2706"/>
              <a:t>are the shortest </a:t>
            </a:r>
            <a:r>
              <a:rPr i="1" sz="2706"/>
              <a:t>i-j</a:t>
            </a:r>
            <a:r>
              <a:rPr sz="2706"/>
              <a:t> path distances in unweighted graph):</a:t>
            </a:r>
            <a:endParaRPr sz="2706"/>
          </a:p>
          <a:p>
            <a:pPr lvl="1" marL="871129" indent="-368209" defTabSz="385572">
              <a:spcBef>
                <a:spcPts val="1500"/>
              </a:spcBef>
              <a:buFont typeface="Lucida Grande"/>
              <a:buChar char="‣"/>
              <a:defRPr sz="1800"/>
            </a:pPr>
            <a:r>
              <a:rPr sz="2706"/>
              <a:t>Boyd, Sitters, van der Ster, Stougie (2010);  Aggarwal, Garg, Gupta (2011): Gap is at most 4/3 if graph is cubic.</a:t>
            </a:r>
            <a:endParaRPr sz="2706"/>
          </a:p>
          <a:p>
            <a:pPr lvl="1" marL="871129" indent="-368209" defTabSz="385572">
              <a:spcBef>
                <a:spcPts val="1500"/>
              </a:spcBef>
              <a:buFont typeface="Lucida Grande"/>
              <a:buChar char="‣"/>
              <a:defRPr sz="1800"/>
            </a:pPr>
            <a:r>
              <a:rPr sz="2706"/>
              <a:t>Oveis Gharan, Saberi, Singh (2010): Gap is at most 3/2 - ε for a constant ε &gt; 0.</a:t>
            </a:r>
            <a:endParaRPr sz="2706"/>
          </a:p>
          <a:p>
            <a:pPr lvl="1" marL="871129" indent="-368209" defTabSz="385572">
              <a:spcBef>
                <a:spcPts val="1500"/>
              </a:spcBef>
              <a:buFont typeface="Lucida Grande"/>
              <a:buChar char="‣"/>
              <a:defRPr sz="1800"/>
            </a:pPr>
            <a:r>
              <a:rPr sz="2706"/>
              <a:t>Mömke, Svensson (2011): Gap is at most 1.461.</a:t>
            </a:r>
            <a:endParaRPr sz="2706"/>
          </a:p>
          <a:p>
            <a:pPr lvl="1" marL="871129" indent="-368209" defTabSz="385572">
              <a:spcBef>
                <a:spcPts val="1500"/>
              </a:spcBef>
              <a:buFont typeface="Lucida Grande"/>
              <a:buChar char="‣"/>
              <a:defRPr sz="1800"/>
            </a:pPr>
            <a:r>
              <a:rPr sz="2706"/>
              <a:t>Mömke, Svensson (2011): Gap is 4/3 if graph is subcubic (degree at most 3).</a:t>
            </a:r>
            <a:endParaRPr sz="2706"/>
          </a:p>
          <a:p>
            <a:pPr lvl="1" marL="871129" indent="-368209" defTabSz="385572">
              <a:spcBef>
                <a:spcPts val="1500"/>
              </a:spcBef>
              <a:buFont typeface="Lucida Grande"/>
              <a:buChar char="‣"/>
              <a:defRPr sz="1800"/>
            </a:pPr>
            <a:r>
              <a:rPr sz="2706"/>
              <a:t>Mucha (2011): Gap is at most 13/9 ≈ 1.44.</a:t>
            </a:r>
            <a:endParaRPr sz="2706"/>
          </a:p>
          <a:p>
            <a:pPr lvl="1" marL="871129" indent="-368209" defTabSz="385572">
              <a:spcBef>
                <a:spcPts val="1500"/>
              </a:spcBef>
              <a:buFont typeface="Lucida Grande"/>
              <a:buChar char="‣"/>
              <a:defRPr sz="1800"/>
            </a:pPr>
            <a:r>
              <a:rPr sz="2706"/>
              <a:t>Seb</a:t>
            </a:r>
            <a:r>
              <a:rPr sz="2376"/>
              <a:t>ő </a:t>
            </a:r>
            <a:r>
              <a:rPr sz="2706"/>
              <a:t>and Vygen (2012): Gap is at most 1.4.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10109200" y="5245100"/>
            <a:ext cx="2463751" cy="2372222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graphicFrame>
        <p:nvGraphicFramePr>
          <p:cNvPr id="306" name="Chart 306"/>
          <p:cNvGraphicFramePr/>
          <p:nvPr/>
        </p:nvGraphicFramePr>
        <p:xfrm>
          <a:off x="939254" y="1238250"/>
          <a:ext cx="10986046" cy="693777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07" name="Shape 307"/>
          <p:cNvSpPr/>
          <p:nvPr/>
        </p:nvSpPr>
        <p:spPr>
          <a:xfrm>
            <a:off x="11545422" y="7816850"/>
            <a:ext cx="158750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Aug 2012?</a:t>
            </a:r>
          </a:p>
        </p:txBody>
      </p:sp>
      <p:sp>
        <p:nvSpPr>
          <p:cNvPr id="308" name="Shape 308"/>
          <p:cNvSpPr/>
          <p:nvPr/>
        </p:nvSpPr>
        <p:spPr>
          <a:xfrm>
            <a:off x="12433300" y="7492999"/>
            <a:ext cx="177801" cy="190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762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1"/>
      <p:bldP build="whole" bldLvl="1" animBg="1" rev="0" advAuto="0" spid="308" grpId="2"/>
      <p:bldP build="whole" bldLvl="1" animBg="1" rev="0" advAuto="0" spid="307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Current state</a:t>
            </a:r>
          </a:p>
        </p:txBody>
      </p:sp>
      <p:sp>
        <p:nvSpPr>
          <p:cNvPr id="311" name="Shape 311"/>
          <p:cNvSpPr/>
          <p:nvPr>
            <p:ph type="body" idx="1"/>
          </p:nvPr>
        </p:nvSpPr>
        <p:spPr>
          <a:xfrm>
            <a:off x="1270000" y="4254500"/>
            <a:ext cx="10464800" cy="4229100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000000"/>
              </a:buClr>
              <a:defRPr sz="1800"/>
            </a:pPr>
            <a:r>
              <a:rPr sz="4100">
                <a:solidFill>
                  <a:srgbClr val="0042AA"/>
                </a:solidFill>
              </a:rPr>
              <a:t>Conjecture </a:t>
            </a:r>
            <a:r>
              <a:rPr sz="4100"/>
              <a:t>(Goemans 1995, others): </a:t>
            </a:r>
          </a:p>
        </p:txBody>
      </p:sp>
      <p:pic>
        <p:nvPicPr>
          <p:cNvPr id="31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4800" y="3073400"/>
            <a:ext cx="20447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14000" y="5880100"/>
            <a:ext cx="1155700" cy="93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More ignorance</a:t>
            </a:r>
          </a:p>
        </p:txBody>
      </p:sp>
      <p:sp>
        <p:nvSpPr>
          <p:cNvPr id="316" name="Shape 316"/>
          <p:cNvSpPr/>
          <p:nvPr>
            <p:ph type="body" idx="1"/>
          </p:nvPr>
        </p:nvSpPr>
        <p:spPr>
          <a:xfrm>
            <a:off x="1270000" y="2768600"/>
            <a:ext cx="10464800" cy="1689100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/>
            </a:pPr>
            <a:r>
              <a:rPr sz="4100"/>
              <a:t>Let γ₁₂ be the integrality gap for costs </a:t>
            </a:r>
            <a:r>
              <a:rPr i="1" sz="4100"/>
              <a:t>c(i,j) </a:t>
            </a:r>
            <a:r>
              <a:rPr sz="4100"/>
              <a:t>∈ {1,2}.  Then all we know is</a:t>
            </a:r>
          </a:p>
        </p:txBody>
      </p:sp>
      <p:pic>
        <p:nvPicPr>
          <p:cNvPr id="31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4533900"/>
            <a:ext cx="26416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bad910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5866" y="6159500"/>
            <a:ext cx="8856134" cy="18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/>
        </p:nvSpPr>
        <p:spPr>
          <a:xfrm>
            <a:off x="1909111" y="8255000"/>
            <a:ext cx="241972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cost 1 edges</a:t>
            </a:r>
          </a:p>
        </p:txBody>
      </p:sp>
      <p:sp>
        <p:nvSpPr>
          <p:cNvPr id="320" name="Shape 320"/>
          <p:cNvSpPr/>
          <p:nvPr/>
        </p:nvSpPr>
        <p:spPr>
          <a:xfrm>
            <a:off x="5769402" y="8255000"/>
            <a:ext cx="145554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LP soln</a:t>
            </a:r>
          </a:p>
        </p:txBody>
      </p:sp>
      <p:sp>
        <p:nvSpPr>
          <p:cNvPr id="321" name="Shape 321"/>
          <p:cNvSpPr/>
          <p:nvPr/>
        </p:nvSpPr>
        <p:spPr>
          <a:xfrm>
            <a:off x="9299221" y="8255000"/>
            <a:ext cx="99990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OPT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Still more ignorance</a:t>
            </a:r>
          </a:p>
        </p:txBody>
      </p:sp>
      <p:sp>
        <p:nvSpPr>
          <p:cNvPr id="324" name="Shape 324"/>
          <p:cNvSpPr/>
          <p:nvPr>
            <p:ph type="body" idx="1"/>
          </p:nvPr>
        </p:nvSpPr>
        <p:spPr>
          <a:xfrm>
            <a:off x="1270000" y="2146300"/>
            <a:ext cx="10464800" cy="69469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 sz="1800"/>
            </a:pPr>
            <a:r>
              <a:rPr sz="4100"/>
              <a:t>We don’t even know the equivalent worst-case ratio between 2-matching costs 2M(c) and SUBT(c).</a:t>
            </a:r>
            <a:endParaRPr sz="4100"/>
          </a:p>
          <a:p>
            <a:pPr lvl="0" marL="0" indent="0">
              <a:buSzTx/>
              <a:buNone/>
              <a:defRPr sz="1800"/>
            </a:pPr>
            <a:endParaRPr sz="4100"/>
          </a:p>
          <a:p>
            <a:pPr lvl="0" marL="0" indent="0">
              <a:buSzTx/>
              <a:buNone/>
              <a:defRPr sz="1800"/>
            </a:pPr>
            <a:r>
              <a:rPr sz="4100"/>
              <a:t>Then all we know is that </a:t>
            </a:r>
            <a:endParaRPr sz="4100"/>
          </a:p>
          <a:p>
            <a:pPr lvl="0" marL="0" indent="0">
              <a:buSzTx/>
              <a:buNone/>
              <a:defRPr sz="1800"/>
            </a:pPr>
            <a:endParaRPr sz="4100"/>
          </a:p>
          <a:p>
            <a:pPr lvl="0" marL="0" indent="0">
              <a:buSzTx/>
              <a:buNone/>
              <a:defRPr sz="1800"/>
            </a:pPr>
            <a:endParaRPr sz="4100"/>
          </a:p>
          <a:p>
            <a:pPr lvl="0" marL="0" indent="0">
              <a:buSzTx/>
              <a:buNone/>
              <a:defRPr sz="1800"/>
            </a:pPr>
            <a:r>
              <a:rPr sz="4100">
                <a:solidFill>
                  <a:srgbClr val="0056D6"/>
                </a:solidFill>
              </a:rPr>
              <a:t>Conjecture (Boyd, Carr 2011): </a:t>
            </a:r>
          </a:p>
        </p:txBody>
      </p:sp>
      <p:pic>
        <p:nvPicPr>
          <p:cNvPr id="32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8700" y="4356100"/>
            <a:ext cx="8394700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2100" y="6756400"/>
            <a:ext cx="60960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13800" y="8089900"/>
            <a:ext cx="1384300" cy="93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622300" y="876300"/>
            <a:ext cx="5575300" cy="15748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The Traveling Salesman Problem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622300" y="2857500"/>
            <a:ext cx="4978400" cy="54229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algn="l" defTabSz="479044">
              <a:defRPr sz="1800"/>
            </a:pPr>
            <a:r>
              <a:rPr sz="2788"/>
              <a:t>The most famous problem in discrete optimization: Given </a:t>
            </a:r>
            <a:r>
              <a:rPr i="1" sz="2788"/>
              <a:t>n </a:t>
            </a:r>
            <a:r>
              <a:rPr sz="2788"/>
              <a:t>cities and the cost </a:t>
            </a:r>
            <a:r>
              <a:rPr i="1" sz="2788"/>
              <a:t>c(i,j) </a:t>
            </a:r>
            <a:r>
              <a:rPr sz="2788"/>
              <a:t>of traveling from city </a:t>
            </a:r>
            <a:r>
              <a:rPr i="1" sz="2788"/>
              <a:t>i </a:t>
            </a:r>
            <a:r>
              <a:rPr sz="2788"/>
              <a:t>to city </a:t>
            </a:r>
            <a:r>
              <a:rPr i="1" sz="2788"/>
              <a:t>j</a:t>
            </a:r>
            <a:r>
              <a:rPr sz="2788"/>
              <a:t>, find a minimum-cost tour that visits each city exactly once.</a:t>
            </a:r>
            <a:endParaRPr sz="2788"/>
          </a:p>
          <a:p>
            <a:pPr lvl="0" algn="l" defTabSz="479044">
              <a:defRPr sz="1800"/>
            </a:pPr>
            <a:endParaRPr sz="2788"/>
          </a:p>
          <a:p>
            <a:pPr lvl="0" algn="l" defTabSz="479044">
              <a:defRPr sz="1800"/>
            </a:pPr>
            <a:r>
              <a:rPr sz="2788"/>
              <a:t>We assume costs are symmetric (</a:t>
            </a:r>
            <a:r>
              <a:rPr i="1" sz="2788"/>
              <a:t>c(i,j)=c(j,i)</a:t>
            </a:r>
            <a:r>
              <a:rPr sz="2788"/>
              <a:t> for all i,j) and obey the triangle inequality (</a:t>
            </a:r>
            <a:r>
              <a:rPr i="1" sz="2788"/>
              <a:t>c(i,j) ≤ c(i,k) + c(k,j) </a:t>
            </a:r>
            <a:r>
              <a:rPr sz="2788"/>
              <a:t>for all i,j,k).</a:t>
            </a:r>
            <a:endParaRPr sz="2788"/>
          </a:p>
          <a:p>
            <a:pPr lvl="0" algn="l" defTabSz="479044">
              <a:defRPr sz="1800"/>
            </a:pPr>
            <a:endParaRPr sz="2788"/>
          </a:p>
        </p:txBody>
      </p:sp>
      <p:pic>
        <p:nvPicPr>
          <p:cNvPr id="51" name="gr120_sol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4100" y="890527"/>
            <a:ext cx="6832600" cy="8524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gr120.gif"/>
          <p:cNvPicPr/>
          <p:nvPr/>
        </p:nvPicPr>
        <p:blipFill>
          <a:blip r:embed="rId3">
            <a:extLst/>
          </a:blip>
          <a:srcRect l="0" t="1984" r="0" b="1886"/>
          <a:stretch>
            <a:fillRect/>
          </a:stretch>
        </p:blipFill>
        <p:spPr>
          <a:xfrm>
            <a:off x="6729754" y="1041400"/>
            <a:ext cx="5436846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318622" y="7842250"/>
            <a:ext cx="5575301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2400">
                <a:latin typeface="+mn-lt"/>
                <a:ea typeface="+mn-ea"/>
                <a:cs typeface="+mn-cs"/>
                <a:sym typeface="Gill Sans"/>
              </a:rPr>
              <a:t>120 city tour of West Germany due to </a:t>
            </a:r>
            <a:endParaRPr sz="2400">
              <a:latin typeface="+mn-lt"/>
              <a:ea typeface="+mn-ea"/>
              <a:cs typeface="+mn-cs"/>
              <a:sym typeface="Gill Sans"/>
            </a:endParaRPr>
          </a:p>
          <a:p>
            <a:pPr lvl="0" algn="ctr" defTabSz="584200">
              <a:defRPr sz="1800"/>
            </a:pPr>
            <a:r>
              <a:rPr sz="2400">
                <a:latin typeface="+mn-lt"/>
                <a:ea typeface="+mn-ea"/>
                <a:cs typeface="+mn-cs"/>
                <a:sym typeface="Gill Sans"/>
              </a:rPr>
              <a:t>M. Grötschel (1977)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3"/>
      <p:bldP build="whole" bldLvl="1" animBg="1" rev="0" advAuto="0" spid="52" grpId="1"/>
      <p:bldP build="whole" bldLvl="1" animBg="1" rev="0" advAuto="0" spid="51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Our contributions</a:t>
            </a:r>
          </a:p>
        </p:txBody>
      </p:sp>
      <p:sp>
        <p:nvSpPr>
          <p:cNvPr id="330" name="Shape 330"/>
          <p:cNvSpPr/>
          <p:nvPr>
            <p:ph type="body" idx="1"/>
          </p:nvPr>
        </p:nvSpPr>
        <p:spPr>
          <a:xfrm>
            <a:off x="1270000" y="2019300"/>
            <a:ext cx="104648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100"/>
              <a:t>We can prove the Boyd-Carr conjecture (with Schalekamp and van Zuylen)</a:t>
            </a:r>
            <a:endParaRPr sz="4100"/>
          </a:p>
          <a:p>
            <a:pPr lvl="0">
              <a:buFont typeface="Gill Sans"/>
              <a:defRPr sz="1800"/>
            </a:pPr>
            <a:r>
              <a:rPr sz="4100"/>
              <a:t>We can show γ₁₂ ≤ 5/4 (with Qian, Schalekamp, and van Zuylen).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Outline</a:t>
            </a:r>
          </a:p>
        </p:txBody>
      </p:sp>
      <p:sp>
        <p:nvSpPr>
          <p:cNvPr id="333" name="Shape 3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74052" indent="-429577" defTabSz="449833">
              <a:spcBef>
                <a:spcPts val="1800"/>
              </a:spcBef>
              <a:defRPr sz="1800"/>
            </a:pPr>
            <a:r>
              <a:rPr sz="3157">
                <a:solidFill>
                  <a:srgbClr val="ADADAD"/>
                </a:solidFill>
              </a:rPr>
              <a:t>A brief intro to the TSP</a:t>
            </a:r>
            <a:endParaRPr sz="3157">
              <a:solidFill>
                <a:srgbClr val="ADADAD"/>
              </a:solidFill>
            </a:endParaRPr>
          </a:p>
          <a:p>
            <a:pPr lvl="0" marL="674052" indent="-429577" defTabSz="449833">
              <a:spcBef>
                <a:spcPts val="1800"/>
              </a:spcBef>
              <a:defRPr sz="1800"/>
            </a:pPr>
            <a:r>
              <a:rPr sz="3157">
                <a:solidFill>
                  <a:srgbClr val="ADADAD"/>
                </a:solidFill>
              </a:rPr>
              <a:t>A standard TSP linear program</a:t>
            </a:r>
            <a:endParaRPr sz="3157">
              <a:solidFill>
                <a:srgbClr val="ADADAD"/>
              </a:solidFill>
            </a:endParaRPr>
          </a:p>
          <a:p>
            <a:pPr lvl="1" marL="1016317" indent="-429577" defTabSz="449833">
              <a:spcBef>
                <a:spcPts val="1800"/>
              </a:spcBef>
              <a:defRPr sz="1800"/>
            </a:pPr>
            <a:r>
              <a:rPr sz="3157">
                <a:solidFill>
                  <a:srgbClr val="ADADAD"/>
                </a:solidFill>
              </a:rPr>
              <a:t>Experimental analysis</a:t>
            </a:r>
            <a:endParaRPr sz="3157">
              <a:solidFill>
                <a:srgbClr val="ADADAD"/>
              </a:solidFill>
            </a:endParaRPr>
          </a:p>
          <a:p>
            <a:pPr lvl="1" marL="1016317" indent="-429577" defTabSz="449833">
              <a:spcBef>
                <a:spcPts val="1800"/>
              </a:spcBef>
              <a:defRPr sz="1800"/>
            </a:pPr>
            <a:r>
              <a:rPr sz="3157">
                <a:solidFill>
                  <a:srgbClr val="ADADAD"/>
                </a:solidFill>
              </a:rPr>
              <a:t>Theoretical analysis: an outstanding open question</a:t>
            </a:r>
            <a:endParaRPr sz="3157">
              <a:solidFill>
                <a:srgbClr val="ADADAD"/>
              </a:solidFill>
            </a:endParaRPr>
          </a:p>
          <a:p>
            <a:pPr lvl="0" marL="674052" indent="-429577" defTabSz="449833">
              <a:spcBef>
                <a:spcPts val="1800"/>
              </a:spcBef>
              <a:defRPr sz="1800"/>
            </a:pPr>
            <a:r>
              <a:rPr sz="3157"/>
              <a:t>A related question: the Boyd-Carr conjecture and its proof</a:t>
            </a:r>
            <a:endParaRPr sz="3157"/>
          </a:p>
          <a:p>
            <a:pPr lvl="1" marL="1016317" indent="-429577" defTabSz="449833">
              <a:spcBef>
                <a:spcPts val="1800"/>
              </a:spcBef>
              <a:defRPr sz="1800"/>
            </a:pPr>
            <a:r>
              <a:rPr sz="3157"/>
              <a:t>μ ≤ 4/3 under a certain condition.</a:t>
            </a:r>
            <a:endParaRPr sz="3157"/>
          </a:p>
          <a:p>
            <a:pPr lvl="1" marL="1016317" indent="-429577" defTabSz="449833">
              <a:spcBef>
                <a:spcPts val="1800"/>
              </a:spcBef>
              <a:defRPr sz="1800"/>
            </a:pPr>
            <a:r>
              <a:rPr sz="3157"/>
              <a:t>μ ≤ 10/9.</a:t>
            </a:r>
            <a:endParaRPr sz="3157"/>
          </a:p>
          <a:p>
            <a:pPr lvl="0" marL="674052" indent="-429577" defTabSz="449833">
              <a:spcBef>
                <a:spcPts val="1800"/>
              </a:spcBef>
              <a:defRPr sz="1800"/>
            </a:pPr>
            <a:r>
              <a:rPr sz="3157"/>
              <a:t>Some conjectures and more experiments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Some terminology</a:t>
            </a:r>
          </a:p>
        </p:txBody>
      </p:sp>
      <p:sp>
        <p:nvSpPr>
          <p:cNvPr id="336" name="Shape 336"/>
          <p:cNvSpPr/>
          <p:nvPr/>
        </p:nvSpPr>
        <p:spPr>
          <a:xfrm>
            <a:off x="6527799" y="44830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37" name="Shape 337"/>
          <p:cNvSpPr/>
          <p:nvPr/>
        </p:nvSpPr>
        <p:spPr>
          <a:xfrm>
            <a:off x="5740399" y="32384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38" name="Shape 338"/>
          <p:cNvSpPr/>
          <p:nvPr/>
        </p:nvSpPr>
        <p:spPr>
          <a:xfrm>
            <a:off x="5740399" y="59562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39" name="Shape 339"/>
          <p:cNvSpPr/>
          <p:nvPr/>
        </p:nvSpPr>
        <p:spPr>
          <a:xfrm>
            <a:off x="10388599" y="32384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40" name="Shape 340"/>
          <p:cNvSpPr/>
          <p:nvPr/>
        </p:nvSpPr>
        <p:spPr>
          <a:xfrm>
            <a:off x="9601199" y="44830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41" name="Shape 341"/>
          <p:cNvSpPr/>
          <p:nvPr/>
        </p:nvSpPr>
        <p:spPr>
          <a:xfrm>
            <a:off x="10388599" y="59562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2882899" y="4470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43" name="Shape 343"/>
          <p:cNvSpPr/>
          <p:nvPr/>
        </p:nvSpPr>
        <p:spPr>
          <a:xfrm>
            <a:off x="8064499" y="32384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44" name="Shape 344"/>
          <p:cNvSpPr/>
          <p:nvPr/>
        </p:nvSpPr>
        <p:spPr>
          <a:xfrm>
            <a:off x="8064499" y="44830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45" name="Shape 345"/>
          <p:cNvSpPr/>
          <p:nvPr/>
        </p:nvSpPr>
        <p:spPr>
          <a:xfrm flipV="1">
            <a:off x="5829300" y="3301973"/>
            <a:ext cx="4635500" cy="12727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46" name="Shape 346"/>
          <p:cNvSpPr/>
          <p:nvPr/>
        </p:nvSpPr>
        <p:spPr>
          <a:xfrm flipH="1">
            <a:off x="5803900" y="3314700"/>
            <a:ext cx="25401" cy="27432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47" name="Shape 347"/>
          <p:cNvSpPr/>
          <p:nvPr/>
        </p:nvSpPr>
        <p:spPr>
          <a:xfrm>
            <a:off x="6578600" y="4546600"/>
            <a:ext cx="1562100" cy="12708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48" name="Shape 348"/>
          <p:cNvSpPr/>
          <p:nvPr/>
        </p:nvSpPr>
        <p:spPr>
          <a:xfrm>
            <a:off x="5803900" y="3314700"/>
            <a:ext cx="774700" cy="12192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49" name="Shape 349"/>
          <p:cNvSpPr/>
          <p:nvPr/>
        </p:nvSpPr>
        <p:spPr>
          <a:xfrm flipH="1">
            <a:off x="5816599" y="4559300"/>
            <a:ext cx="800101" cy="14732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50" name="Shape 350"/>
          <p:cNvSpPr/>
          <p:nvPr/>
        </p:nvSpPr>
        <p:spPr>
          <a:xfrm>
            <a:off x="10464800" y="3314700"/>
            <a:ext cx="12700" cy="27178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51" name="Shape 351"/>
          <p:cNvSpPr/>
          <p:nvPr/>
        </p:nvSpPr>
        <p:spPr>
          <a:xfrm flipH="1">
            <a:off x="9677400" y="3314700"/>
            <a:ext cx="787401" cy="12192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52" name="Shape 352"/>
          <p:cNvSpPr/>
          <p:nvPr/>
        </p:nvSpPr>
        <p:spPr>
          <a:xfrm>
            <a:off x="9448800" y="6019800"/>
            <a:ext cx="1003300" cy="2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53" name="Shape 353"/>
          <p:cNvSpPr/>
          <p:nvPr/>
        </p:nvSpPr>
        <p:spPr>
          <a:xfrm>
            <a:off x="2882899" y="59562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54" name="Shape 354"/>
          <p:cNvSpPr/>
          <p:nvPr/>
        </p:nvSpPr>
        <p:spPr>
          <a:xfrm>
            <a:off x="3708399" y="5206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55" name="Shape 355"/>
          <p:cNvSpPr/>
          <p:nvPr/>
        </p:nvSpPr>
        <p:spPr>
          <a:xfrm>
            <a:off x="4698999" y="5676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56" name="Shape 356"/>
          <p:cNvSpPr/>
          <p:nvPr/>
        </p:nvSpPr>
        <p:spPr>
          <a:xfrm>
            <a:off x="2108199" y="5206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57" name="Shape 357"/>
          <p:cNvSpPr/>
          <p:nvPr/>
        </p:nvSpPr>
        <p:spPr>
          <a:xfrm>
            <a:off x="3771900" y="5283200"/>
            <a:ext cx="990600" cy="4826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58" name="Shape 358"/>
          <p:cNvSpPr/>
          <p:nvPr/>
        </p:nvSpPr>
        <p:spPr>
          <a:xfrm>
            <a:off x="4775200" y="5740400"/>
            <a:ext cx="1028700" cy="2921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59" name="Shape 359"/>
          <p:cNvSpPr/>
          <p:nvPr/>
        </p:nvSpPr>
        <p:spPr>
          <a:xfrm>
            <a:off x="2959100" y="4546600"/>
            <a:ext cx="812800" cy="7239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60" name="Shape 360"/>
          <p:cNvSpPr/>
          <p:nvPr/>
        </p:nvSpPr>
        <p:spPr>
          <a:xfrm flipV="1">
            <a:off x="2946400" y="5270500"/>
            <a:ext cx="850901" cy="7747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61" name="Shape 361"/>
          <p:cNvSpPr/>
          <p:nvPr/>
        </p:nvSpPr>
        <p:spPr>
          <a:xfrm flipH="1">
            <a:off x="2959099" y="4559300"/>
            <a:ext cx="1" cy="14478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62" name="Shape 362"/>
          <p:cNvSpPr/>
          <p:nvPr/>
        </p:nvSpPr>
        <p:spPr>
          <a:xfrm>
            <a:off x="2184400" y="5308600"/>
            <a:ext cx="812800" cy="7239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63" name="Shape 363"/>
          <p:cNvSpPr/>
          <p:nvPr/>
        </p:nvSpPr>
        <p:spPr>
          <a:xfrm flipV="1">
            <a:off x="2184400" y="4559299"/>
            <a:ext cx="800100" cy="7366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64" name="Shape 364"/>
          <p:cNvSpPr/>
          <p:nvPr/>
        </p:nvSpPr>
        <p:spPr>
          <a:xfrm>
            <a:off x="9359899" y="59562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65" name="Shape 365"/>
          <p:cNvSpPr/>
          <p:nvPr/>
        </p:nvSpPr>
        <p:spPr>
          <a:xfrm>
            <a:off x="8699499" y="5206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66" name="Shape 366"/>
          <p:cNvSpPr/>
          <p:nvPr/>
        </p:nvSpPr>
        <p:spPr>
          <a:xfrm>
            <a:off x="8140700" y="4584700"/>
            <a:ext cx="622300" cy="6731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67" name="Shape 367"/>
          <p:cNvSpPr/>
          <p:nvPr/>
        </p:nvSpPr>
        <p:spPr>
          <a:xfrm>
            <a:off x="8801100" y="5321300"/>
            <a:ext cx="609600" cy="7239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68" name="Shape 368"/>
          <p:cNvSpPr/>
          <p:nvPr/>
        </p:nvSpPr>
        <p:spPr>
          <a:xfrm flipH="1">
            <a:off x="8750300" y="4559300"/>
            <a:ext cx="901701" cy="7747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69" name="Shape 369"/>
          <p:cNvSpPr/>
          <p:nvPr/>
        </p:nvSpPr>
        <p:spPr>
          <a:xfrm flipH="1">
            <a:off x="9448800" y="4559300"/>
            <a:ext cx="228600" cy="14732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70" name="Shape 370"/>
          <p:cNvSpPr/>
          <p:nvPr/>
        </p:nvSpPr>
        <p:spPr>
          <a:xfrm>
            <a:off x="4444999" y="70611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71" name="Shape 371"/>
          <p:cNvSpPr/>
          <p:nvPr/>
        </p:nvSpPr>
        <p:spPr>
          <a:xfrm>
            <a:off x="5981699" y="70611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72" name="Shape 372"/>
          <p:cNvSpPr/>
          <p:nvPr/>
        </p:nvSpPr>
        <p:spPr>
          <a:xfrm>
            <a:off x="4495800" y="7124700"/>
            <a:ext cx="1562100" cy="12708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73" name="Shape 373"/>
          <p:cNvSpPr/>
          <p:nvPr/>
        </p:nvSpPr>
        <p:spPr>
          <a:xfrm>
            <a:off x="6408104" y="6769100"/>
            <a:ext cx="381033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Path edge x(e)=1</a:t>
            </a:r>
          </a:p>
        </p:txBody>
      </p:sp>
      <p:sp>
        <p:nvSpPr>
          <p:cNvPr id="374" name="Shape 374"/>
          <p:cNvSpPr/>
          <p:nvPr/>
        </p:nvSpPr>
        <p:spPr>
          <a:xfrm>
            <a:off x="5981699" y="7708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75" name="Shape 375"/>
          <p:cNvSpPr/>
          <p:nvPr/>
        </p:nvSpPr>
        <p:spPr>
          <a:xfrm>
            <a:off x="4597400" y="7772400"/>
            <a:ext cx="1447800" cy="12703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76" name="Shape 376"/>
          <p:cNvSpPr/>
          <p:nvPr/>
        </p:nvSpPr>
        <p:spPr>
          <a:xfrm>
            <a:off x="4457699" y="7708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77" name="Shape 377"/>
          <p:cNvSpPr/>
          <p:nvPr/>
        </p:nvSpPr>
        <p:spPr>
          <a:xfrm>
            <a:off x="6393339" y="7416800"/>
            <a:ext cx="450026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Cycle edge x(e)=1/2</a:t>
            </a:r>
          </a:p>
        </p:txBody>
      </p:sp>
      <p:sp>
        <p:nvSpPr>
          <p:cNvPr id="378" name="Shape 378"/>
          <p:cNvSpPr/>
          <p:nvPr/>
        </p:nvSpPr>
        <p:spPr>
          <a:xfrm>
            <a:off x="3214464" y="3467100"/>
            <a:ext cx="209501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Cut edge</a:t>
            </a:r>
          </a:p>
        </p:txBody>
      </p:sp>
      <p:sp>
        <p:nvSpPr>
          <p:cNvPr id="379" name="Shape 379"/>
          <p:cNvSpPr/>
          <p:nvPr/>
        </p:nvSpPr>
        <p:spPr>
          <a:xfrm flipV="1">
            <a:off x="4203700" y="4152900"/>
            <a:ext cx="177800" cy="1244600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80" name="Shape 380"/>
          <p:cNvSpPr/>
          <p:nvPr/>
        </p:nvSpPr>
        <p:spPr>
          <a:xfrm flipH="1" flipV="1">
            <a:off x="4648200" y="4241800"/>
            <a:ext cx="406400" cy="1308100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81" name="Shape 381"/>
          <p:cNvSpPr/>
          <p:nvPr/>
        </p:nvSpPr>
        <p:spPr>
          <a:xfrm>
            <a:off x="1701799" y="61467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82" name="Shape 382"/>
          <p:cNvSpPr/>
          <p:nvPr/>
        </p:nvSpPr>
        <p:spPr>
          <a:xfrm>
            <a:off x="622299" y="65785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83" name="Shape 383"/>
          <p:cNvSpPr/>
          <p:nvPr/>
        </p:nvSpPr>
        <p:spPr>
          <a:xfrm>
            <a:off x="2463799" y="68960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84" name="Shape 384"/>
          <p:cNvSpPr/>
          <p:nvPr/>
        </p:nvSpPr>
        <p:spPr>
          <a:xfrm>
            <a:off x="1778000" y="6210300"/>
            <a:ext cx="800100" cy="8128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85" name="Shape 385"/>
          <p:cNvSpPr/>
          <p:nvPr/>
        </p:nvSpPr>
        <p:spPr>
          <a:xfrm flipH="1">
            <a:off x="685800" y="6223000"/>
            <a:ext cx="1104900" cy="4318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86" name="Shape 386"/>
          <p:cNvSpPr/>
          <p:nvPr/>
        </p:nvSpPr>
        <p:spPr>
          <a:xfrm>
            <a:off x="711200" y="6654800"/>
            <a:ext cx="1803400" cy="3175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87" name="Shape 387"/>
          <p:cNvSpPr/>
          <p:nvPr/>
        </p:nvSpPr>
        <p:spPr>
          <a:xfrm>
            <a:off x="622299" y="65785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0" grpId="3"/>
      <p:bldP build="whole" bldLvl="1" animBg="1" rev="0" advAuto="0" spid="378" grpId="1"/>
      <p:bldP build="whole" bldLvl="1" animBg="1" rev="0" advAuto="0" spid="379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The strategy</a:t>
            </a:r>
          </a:p>
        </p:txBody>
      </p:sp>
      <p:sp>
        <p:nvSpPr>
          <p:cNvPr id="390" name="Shape 390"/>
          <p:cNvSpPr/>
          <p:nvPr>
            <p:ph type="body" idx="1"/>
          </p:nvPr>
        </p:nvSpPr>
        <p:spPr>
          <a:xfrm>
            <a:off x="1612900" y="1663700"/>
            <a:ext cx="10464800" cy="4572000"/>
          </a:xfrm>
          <a:prstGeom prst="rect">
            <a:avLst/>
          </a:prstGeom>
        </p:spPr>
        <p:txBody>
          <a:bodyPr/>
          <a:lstStyle/>
          <a:p>
            <a:pPr lvl="0" marL="752928" indent="-435428">
              <a:defRPr sz="1800"/>
            </a:pPr>
            <a:r>
              <a:rPr sz="3200"/>
              <a:t>Start with an optimal fractional 2-matching; this gives a lower bound on the Subtour LP.</a:t>
            </a:r>
            <a:endParaRPr sz="3200"/>
          </a:p>
          <a:p>
            <a:pPr lvl="0" marL="752928" indent="-435428">
              <a:defRPr sz="1800"/>
            </a:pPr>
            <a:r>
              <a:rPr sz="3200"/>
              <a:t>Add a low-cost set of edges to create a </a:t>
            </a:r>
            <a:r>
              <a:rPr i="1" sz="3200"/>
              <a:t>graphical</a:t>
            </a:r>
            <a:r>
              <a:rPr sz="3200"/>
              <a:t> 2-matching: each vertex has degree 2 or 4; each component has size at least 3; each edge has 0, 1, or 2 copies.</a:t>
            </a:r>
          </a:p>
        </p:txBody>
      </p:sp>
      <p:sp>
        <p:nvSpPr>
          <p:cNvPr id="391" name="Shape 391"/>
          <p:cNvSpPr/>
          <p:nvPr/>
        </p:nvSpPr>
        <p:spPr>
          <a:xfrm>
            <a:off x="2730499" y="6095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92" name="Shape 392"/>
          <p:cNvSpPr/>
          <p:nvPr/>
        </p:nvSpPr>
        <p:spPr>
          <a:xfrm>
            <a:off x="3428999" y="6095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93" name="Shape 393"/>
          <p:cNvSpPr/>
          <p:nvPr/>
        </p:nvSpPr>
        <p:spPr>
          <a:xfrm>
            <a:off x="4127499" y="6095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94" name="Shape 394"/>
          <p:cNvSpPr/>
          <p:nvPr/>
        </p:nvSpPr>
        <p:spPr>
          <a:xfrm>
            <a:off x="2794000" y="6070600"/>
            <a:ext cx="1409700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49" y="0"/>
                </a:lnTo>
                <a:lnTo>
                  <a:pt x="10897" y="12150"/>
                </a:lnTo>
                <a:lnTo>
                  <a:pt x="16541" y="0"/>
                </a:lnTo>
                <a:lnTo>
                  <a:pt x="21600" y="12150"/>
                </a:lnTo>
                <a:lnTo>
                  <a:pt x="16541" y="21600"/>
                </a:lnTo>
                <a:lnTo>
                  <a:pt x="10897" y="13500"/>
                </a:lnTo>
                <a:lnTo>
                  <a:pt x="5254" y="17550"/>
                </a:lnTo>
                <a:lnTo>
                  <a:pt x="0" y="10800"/>
                </a:lnTo>
                <a:close/>
              </a:path>
            </a:pathLst>
          </a:cu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95" name="Shape 395"/>
          <p:cNvSpPr/>
          <p:nvPr/>
        </p:nvSpPr>
        <p:spPr>
          <a:xfrm>
            <a:off x="6362699" y="55625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96" name="Shape 396"/>
          <p:cNvSpPr/>
          <p:nvPr/>
        </p:nvSpPr>
        <p:spPr>
          <a:xfrm>
            <a:off x="5283199" y="5994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97" name="Shape 397"/>
          <p:cNvSpPr/>
          <p:nvPr/>
        </p:nvSpPr>
        <p:spPr>
          <a:xfrm>
            <a:off x="7124699" y="6311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398" name="Shape 398"/>
          <p:cNvSpPr/>
          <p:nvPr/>
        </p:nvSpPr>
        <p:spPr>
          <a:xfrm>
            <a:off x="6438900" y="5626100"/>
            <a:ext cx="800100" cy="8128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99" name="Shape 399"/>
          <p:cNvSpPr/>
          <p:nvPr/>
        </p:nvSpPr>
        <p:spPr>
          <a:xfrm flipH="1">
            <a:off x="5346700" y="5638800"/>
            <a:ext cx="1104900" cy="4318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00" name="Shape 400"/>
          <p:cNvSpPr/>
          <p:nvPr/>
        </p:nvSpPr>
        <p:spPr>
          <a:xfrm>
            <a:off x="5372100" y="6070600"/>
            <a:ext cx="1803400" cy="3175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01" name="Shape 401"/>
          <p:cNvSpPr/>
          <p:nvPr/>
        </p:nvSpPr>
        <p:spPr>
          <a:xfrm>
            <a:off x="9423399" y="5994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02" name="Shape 402"/>
          <p:cNvSpPr/>
          <p:nvPr/>
        </p:nvSpPr>
        <p:spPr>
          <a:xfrm>
            <a:off x="10210799" y="5994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03" name="Shape 403"/>
          <p:cNvSpPr/>
          <p:nvPr/>
        </p:nvSpPr>
        <p:spPr>
          <a:xfrm>
            <a:off x="8521699" y="55625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04" name="Shape 404"/>
          <p:cNvSpPr/>
          <p:nvPr/>
        </p:nvSpPr>
        <p:spPr>
          <a:xfrm>
            <a:off x="8521699" y="64261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05" name="Shape 405"/>
          <p:cNvSpPr/>
          <p:nvPr/>
        </p:nvSpPr>
        <p:spPr>
          <a:xfrm>
            <a:off x="8585200" y="5638800"/>
            <a:ext cx="914401" cy="4318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06" name="Shape 406"/>
          <p:cNvSpPr/>
          <p:nvPr/>
        </p:nvSpPr>
        <p:spPr>
          <a:xfrm>
            <a:off x="5283199" y="5994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07" name="Shape 407"/>
          <p:cNvSpPr/>
          <p:nvPr/>
        </p:nvSpPr>
        <p:spPr>
          <a:xfrm flipV="1">
            <a:off x="8585200" y="6057900"/>
            <a:ext cx="914400" cy="4445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08" name="Shape 408"/>
          <p:cNvSpPr/>
          <p:nvPr/>
        </p:nvSpPr>
        <p:spPr>
          <a:xfrm flipV="1">
            <a:off x="8597900" y="5626100"/>
            <a:ext cx="12700" cy="9017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09" name="Shape 409"/>
          <p:cNvSpPr/>
          <p:nvPr/>
        </p:nvSpPr>
        <p:spPr>
          <a:xfrm>
            <a:off x="9499600" y="5943600"/>
            <a:ext cx="762000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500"/>
                </a:moveTo>
                <a:lnTo>
                  <a:pt x="9720" y="0"/>
                </a:lnTo>
                <a:lnTo>
                  <a:pt x="21600" y="12150"/>
                </a:lnTo>
                <a:lnTo>
                  <a:pt x="9720" y="21600"/>
                </a:lnTo>
                <a:lnTo>
                  <a:pt x="0" y="13500"/>
                </a:lnTo>
                <a:close/>
              </a:path>
            </a:pathLst>
          </a:cu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10" name="Shape 410"/>
          <p:cNvSpPr/>
          <p:nvPr/>
        </p:nvSpPr>
        <p:spPr>
          <a:xfrm>
            <a:off x="2730499" y="81787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11" name="Shape 411"/>
          <p:cNvSpPr/>
          <p:nvPr/>
        </p:nvSpPr>
        <p:spPr>
          <a:xfrm>
            <a:off x="3428999" y="81787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12" name="Shape 412"/>
          <p:cNvSpPr/>
          <p:nvPr/>
        </p:nvSpPr>
        <p:spPr>
          <a:xfrm>
            <a:off x="4127499" y="81787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13" name="Shape 413"/>
          <p:cNvSpPr/>
          <p:nvPr/>
        </p:nvSpPr>
        <p:spPr>
          <a:xfrm>
            <a:off x="6362699" y="7645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14" name="Shape 414"/>
          <p:cNvSpPr/>
          <p:nvPr/>
        </p:nvSpPr>
        <p:spPr>
          <a:xfrm>
            <a:off x="5283199" y="80771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15" name="Shape 415"/>
          <p:cNvSpPr/>
          <p:nvPr/>
        </p:nvSpPr>
        <p:spPr>
          <a:xfrm>
            <a:off x="7124699" y="8394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16" name="Shape 416"/>
          <p:cNvSpPr/>
          <p:nvPr/>
        </p:nvSpPr>
        <p:spPr>
          <a:xfrm>
            <a:off x="6438900" y="7708900"/>
            <a:ext cx="800100" cy="8128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17" name="Shape 417"/>
          <p:cNvSpPr/>
          <p:nvPr/>
        </p:nvSpPr>
        <p:spPr>
          <a:xfrm flipH="1">
            <a:off x="5346700" y="7721600"/>
            <a:ext cx="1104900" cy="4318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18" name="Shape 418"/>
          <p:cNvSpPr/>
          <p:nvPr/>
        </p:nvSpPr>
        <p:spPr>
          <a:xfrm>
            <a:off x="5372100" y="8153400"/>
            <a:ext cx="1803400" cy="3175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19" name="Shape 419"/>
          <p:cNvSpPr/>
          <p:nvPr/>
        </p:nvSpPr>
        <p:spPr>
          <a:xfrm>
            <a:off x="9423399" y="80771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20" name="Shape 420"/>
          <p:cNvSpPr/>
          <p:nvPr/>
        </p:nvSpPr>
        <p:spPr>
          <a:xfrm>
            <a:off x="10210799" y="80771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21" name="Shape 421"/>
          <p:cNvSpPr/>
          <p:nvPr/>
        </p:nvSpPr>
        <p:spPr>
          <a:xfrm>
            <a:off x="8521699" y="7645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22" name="Shape 422"/>
          <p:cNvSpPr/>
          <p:nvPr/>
        </p:nvSpPr>
        <p:spPr>
          <a:xfrm>
            <a:off x="8521699" y="8508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23" name="Shape 423"/>
          <p:cNvSpPr/>
          <p:nvPr/>
        </p:nvSpPr>
        <p:spPr>
          <a:xfrm>
            <a:off x="5283199" y="80771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24" name="Shape 424"/>
          <p:cNvSpPr/>
          <p:nvPr/>
        </p:nvSpPr>
        <p:spPr>
          <a:xfrm flipV="1">
            <a:off x="8585200" y="8140700"/>
            <a:ext cx="914400" cy="4445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25" name="Shape 425"/>
          <p:cNvSpPr/>
          <p:nvPr/>
        </p:nvSpPr>
        <p:spPr>
          <a:xfrm flipV="1">
            <a:off x="8597900" y="7708900"/>
            <a:ext cx="12700" cy="9017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26" name="Shape 426"/>
          <p:cNvSpPr/>
          <p:nvPr/>
        </p:nvSpPr>
        <p:spPr>
          <a:xfrm>
            <a:off x="2807125" y="8248654"/>
            <a:ext cx="1421975" cy="19048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27" name="Shape 427"/>
          <p:cNvSpPr/>
          <p:nvPr/>
        </p:nvSpPr>
        <p:spPr>
          <a:xfrm>
            <a:off x="2794000" y="8001000"/>
            <a:ext cx="1409700" cy="266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0703" y="0"/>
                </a:lnTo>
                <a:lnTo>
                  <a:pt x="21600" y="19543"/>
                </a:lnTo>
              </a:path>
            </a:pathLst>
          </a:cu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28" name="Shape 428"/>
          <p:cNvSpPr/>
          <p:nvPr/>
        </p:nvSpPr>
        <p:spPr>
          <a:xfrm>
            <a:off x="8615303" y="7727360"/>
            <a:ext cx="1658997" cy="42604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29" name="Shape 429"/>
          <p:cNvSpPr/>
          <p:nvPr/>
        </p:nvSpPr>
        <p:spPr>
          <a:xfrm>
            <a:off x="9512607" y="8147052"/>
            <a:ext cx="774104" cy="127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30" name="Shape 430"/>
          <p:cNvSpPr/>
          <p:nvPr/>
        </p:nvSpPr>
        <p:spPr>
          <a:xfrm>
            <a:off x="1614022" y="6686550"/>
            <a:ext cx="113284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889000" indent="-571500" defTabSz="584200">
              <a:spcBef>
                <a:spcPts val="2400"/>
              </a:spcBef>
              <a:buSzPct val="171000"/>
              <a:buChar char="•"/>
              <a:defRPr sz="1800"/>
            </a:pPr>
            <a:r>
              <a:rPr sz="3200">
                <a:latin typeface="+mn-lt"/>
                <a:ea typeface="+mn-ea"/>
                <a:cs typeface="+mn-cs"/>
                <a:sym typeface="Gill Sans"/>
              </a:rPr>
              <a:t>“Shortcut” the graphical 2-matching to a 2-matching.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after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after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afterEffect" presetClass="entr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afterEffect" presetClass="entr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afterEffect" presetClass="entr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presetClass="entr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afterEffect" presetClass="entr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afterEffect" presetClass="entr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afterEffect" presetClass="entr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afterEffect" presetClass="entr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afterEffect" presetClass="entr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afterEffect" presetClass="entr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afterEffect" presetClass="entr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afterEffect" presetClass="entr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afterEffect" presetClass="entr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afterEffect" presetClass="entr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afterEffect" presetClass="entr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afterEffect" presetClass="entr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afterEffect" presetClass="entr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afterEffect" presetClass="entr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afterEffect" presetClass="entr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afterEffect" presetClass="entr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afterEffect" presetClass="entr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afterEffect" presetClass="entr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afterEffect" presetClass="entr" presetSubtype="0" presetID="1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afterEffect" presetClass="entr" presetSubtype="0" presetID="1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6" grpId="17"/>
      <p:bldP build="whole" bldLvl="1" animBg="1" rev="0" advAuto="0" spid="404" grpId="15"/>
      <p:bldP build="whole" bldLvl="1" animBg="1" rev="0" advAuto="0" spid="428" grpId="40"/>
      <p:bldP build="whole" bldLvl="1" animBg="1" rev="0" advAuto="0" spid="418" grpId="30"/>
      <p:bldP build="p" bldLvl="5" animBg="1" rev="0" advAuto="0" spid="390" grpId="1"/>
      <p:bldP build="whole" bldLvl="1" animBg="1" rev="0" advAuto="0" spid="398" grpId="9"/>
      <p:bldP build="whole" bldLvl="1" animBg="1" rev="0" advAuto="0" spid="419" grpId="31"/>
      <p:bldP build="whole" bldLvl="1" animBg="1" rev="0" advAuto="0" spid="430" grpId="21"/>
      <p:bldP build="whole" bldLvl="1" animBg="1" rev="0" advAuto="0" spid="412" grpId="24"/>
      <p:bldP build="whole" bldLvl="1" animBg="1" rev="0" advAuto="0" spid="405" grpId="16"/>
      <p:bldP build="whole" bldLvl="1" animBg="1" rev="0" advAuto="0" spid="421" grpId="33"/>
      <p:bldP build="whole" bldLvl="1" animBg="1" rev="0" advAuto="0" spid="393" grpId="4"/>
      <p:bldP build="whole" bldLvl="1" animBg="1" rev="0" advAuto="0" spid="409" grpId="20"/>
      <p:bldP build="whole" bldLvl="1" animBg="1" rev="0" advAuto="0" spid="408" grpId="19"/>
      <p:bldP build="whole" bldLvl="1" animBg="1" rev="0" advAuto="0" spid="395" grpId="6"/>
      <p:bldP build="whole" bldLvl="1" animBg="1" rev="0" advAuto="0" spid="425" grpId="37"/>
      <p:bldP build="whole" bldLvl="1" animBg="1" rev="0" advAuto="0" spid="392" grpId="3"/>
      <p:bldP build="whole" bldLvl="1" animBg="1" rev="0" advAuto="0" spid="416" grpId="28"/>
      <p:bldP build="whole" bldLvl="1" animBg="1" rev="0" advAuto="0" spid="396" grpId="7"/>
      <p:bldP build="whole" bldLvl="1" animBg="1" rev="0" advAuto="0" spid="422" grpId="34"/>
      <p:bldP build="whole" bldLvl="1" animBg="1" rev="0" advAuto="0" spid="413" grpId="25"/>
      <p:bldP build="whole" bldLvl="1" animBg="1" rev="0" advAuto="0" spid="403" grpId="14"/>
      <p:bldP build="whole" bldLvl="1" animBg="1" rev="0" advAuto="0" spid="414" grpId="26"/>
      <p:bldP build="whole" bldLvl="1" animBg="1" rev="0" advAuto="0" spid="410" grpId="22"/>
      <p:bldP build="whole" bldLvl="1" animBg="1" rev="0" advAuto="0" spid="407" grpId="18"/>
      <p:bldP build="whole" bldLvl="1" animBg="1" rev="0" advAuto="0" spid="423" grpId="35"/>
      <p:bldP build="whole" bldLvl="1" animBg="1" rev="0" advAuto="0" spid="402" grpId="13"/>
      <p:bldP build="whole" bldLvl="1" animBg="1" rev="0" advAuto="0" spid="429" grpId="41"/>
      <p:bldP build="whole" bldLvl="1" animBg="1" rev="0" advAuto="0" spid="424" grpId="36"/>
      <p:bldP build="whole" bldLvl="1" animBg="1" rev="0" advAuto="0" spid="397" grpId="8"/>
      <p:bldP build="whole" bldLvl="1" animBg="1" rev="0" advAuto="0" spid="411" grpId="23"/>
      <p:bldP build="whole" bldLvl="1" animBg="1" rev="0" advAuto="0" spid="420" grpId="32"/>
      <p:bldP build="whole" bldLvl="1" animBg="1" rev="0" advAuto="0" spid="415" grpId="27"/>
      <p:bldP build="whole" bldLvl="1" animBg="1" rev="0" advAuto="0" spid="401" grpId="12"/>
      <p:bldP build="whole" bldLvl="1" animBg="1" rev="0" advAuto="0" spid="400" grpId="11"/>
      <p:bldP build="whole" bldLvl="1" animBg="1" rev="0" advAuto="0" spid="391" grpId="2"/>
      <p:bldP build="whole" bldLvl="1" animBg="1" rev="0" advAuto="0" spid="394" grpId="5"/>
      <p:bldP build="whole" bldLvl="1" animBg="1" rev="0" advAuto="0" spid="427" grpId="39"/>
      <p:bldP build="whole" bldLvl="1" animBg="1" rev="0" advAuto="0" spid="426" grpId="38"/>
      <p:bldP build="whole" bldLvl="1" animBg="1" rev="0" advAuto="0" spid="399" grpId="10"/>
      <p:bldP build="whole" bldLvl="1" animBg="1" rev="0" advAuto="0" spid="417" grpId="29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The strategy</a:t>
            </a:r>
          </a:p>
        </p:txBody>
      </p:sp>
      <p:sp>
        <p:nvSpPr>
          <p:cNvPr id="433" name="Shape 433"/>
          <p:cNvSpPr/>
          <p:nvPr>
            <p:ph type="body" idx="1"/>
          </p:nvPr>
        </p:nvSpPr>
        <p:spPr>
          <a:xfrm>
            <a:off x="1841500" y="2590800"/>
            <a:ext cx="10464800" cy="5715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09068" indent="-451893" defTabSz="473201">
              <a:spcBef>
                <a:spcPts val="1900"/>
              </a:spcBef>
              <a:defRPr sz="1800"/>
            </a:pPr>
            <a:r>
              <a:rPr sz="3321"/>
              <a:t>For each (fractional) component of the fractional 2-matching:</a:t>
            </a:r>
            <a:endParaRPr sz="3321"/>
          </a:p>
          <a:p>
            <a:pPr lvl="1" marL="1069113" indent="-451893" defTabSz="473201">
              <a:spcBef>
                <a:spcPts val="1900"/>
              </a:spcBef>
              <a:buFont typeface="Lucida Grande"/>
              <a:buChar char="‣"/>
              <a:defRPr sz="1800"/>
            </a:pPr>
            <a:r>
              <a:rPr sz="3321"/>
              <a:t>Create a new graph from the component with edge costs; keep all cycle edges, replace paths in some way.</a:t>
            </a:r>
            <a:endParaRPr sz="3321"/>
          </a:p>
          <a:p>
            <a:pPr lvl="1" marL="1069113" indent="-451893" defTabSz="473201">
              <a:spcBef>
                <a:spcPts val="1900"/>
              </a:spcBef>
              <a:buFont typeface="Lucida Grande"/>
              <a:buChar char="‣"/>
              <a:defRPr sz="1800"/>
            </a:pPr>
            <a:r>
              <a:rPr sz="3321"/>
              <a:t>Solve a min-cost perfect matching in the new graph.</a:t>
            </a:r>
            <a:endParaRPr sz="3321"/>
          </a:p>
          <a:p>
            <a:pPr lvl="1" marL="1069113" indent="-451893" defTabSz="473201">
              <a:spcBef>
                <a:spcPts val="1900"/>
              </a:spcBef>
              <a:buFont typeface="Lucida Grande"/>
              <a:buChar char="‣"/>
              <a:defRPr sz="1800"/>
            </a:pPr>
            <a:r>
              <a:rPr sz="3321"/>
              <a:t>For each cycle edge in the matching, remove the cycle edge from the graph; various tricks for path edges in the matching.</a:t>
            </a:r>
            <a:endParaRPr sz="3321"/>
          </a:p>
          <a:p>
            <a:pPr lvl="1" marL="1069113" indent="-451893" defTabSz="473201">
              <a:spcBef>
                <a:spcPts val="1900"/>
              </a:spcBef>
              <a:buFont typeface="Lucida Grande"/>
              <a:buChar char="‣"/>
              <a:defRPr sz="1800"/>
            </a:pPr>
            <a:r>
              <a:rPr sz="3321"/>
              <a:t>Show that this creates a graphical 2-matching.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type="body" idx="1"/>
          </p:nvPr>
        </p:nvSpPr>
        <p:spPr>
          <a:xfrm>
            <a:off x="1155700" y="1473200"/>
            <a:ext cx="10464800" cy="2311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4100"/>
              <a:t>Consider fractional 2-matchings that have no cut edge; we show that we can get a graphical 2-matching with a 4/3 increase in cost.</a:t>
            </a:r>
          </a:p>
        </p:txBody>
      </p:sp>
      <p:sp>
        <p:nvSpPr>
          <p:cNvPr id="436" name="Shape 436"/>
          <p:cNvSpPr/>
          <p:nvPr/>
        </p:nvSpPr>
        <p:spPr>
          <a:xfrm>
            <a:off x="4508499" y="51942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37" name="Shape 437"/>
          <p:cNvSpPr/>
          <p:nvPr/>
        </p:nvSpPr>
        <p:spPr>
          <a:xfrm>
            <a:off x="3721099" y="3949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38" name="Shape 438"/>
          <p:cNvSpPr/>
          <p:nvPr/>
        </p:nvSpPr>
        <p:spPr>
          <a:xfrm>
            <a:off x="3721099" y="66674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39" name="Shape 439"/>
          <p:cNvSpPr/>
          <p:nvPr/>
        </p:nvSpPr>
        <p:spPr>
          <a:xfrm>
            <a:off x="8369299" y="3949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40" name="Shape 440"/>
          <p:cNvSpPr/>
          <p:nvPr/>
        </p:nvSpPr>
        <p:spPr>
          <a:xfrm>
            <a:off x="7581899" y="51942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41" name="Shape 441"/>
          <p:cNvSpPr/>
          <p:nvPr/>
        </p:nvSpPr>
        <p:spPr>
          <a:xfrm>
            <a:off x="8369299" y="66674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42" name="Shape 442"/>
          <p:cNvSpPr/>
          <p:nvPr/>
        </p:nvSpPr>
        <p:spPr>
          <a:xfrm>
            <a:off x="6045199" y="66674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43" name="Shape 443"/>
          <p:cNvSpPr/>
          <p:nvPr/>
        </p:nvSpPr>
        <p:spPr>
          <a:xfrm>
            <a:off x="6045199" y="3949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44" name="Shape 444"/>
          <p:cNvSpPr/>
          <p:nvPr/>
        </p:nvSpPr>
        <p:spPr>
          <a:xfrm>
            <a:off x="6045199" y="51942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45" name="Shape 445"/>
          <p:cNvSpPr/>
          <p:nvPr/>
        </p:nvSpPr>
        <p:spPr>
          <a:xfrm flipV="1">
            <a:off x="3810000" y="4013173"/>
            <a:ext cx="4635500" cy="12727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46" name="Shape 446"/>
          <p:cNvSpPr/>
          <p:nvPr/>
        </p:nvSpPr>
        <p:spPr>
          <a:xfrm>
            <a:off x="3810000" y="6743700"/>
            <a:ext cx="4622800" cy="5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47" name="Shape 447"/>
          <p:cNvSpPr/>
          <p:nvPr/>
        </p:nvSpPr>
        <p:spPr>
          <a:xfrm flipH="1">
            <a:off x="3784600" y="4025900"/>
            <a:ext cx="25401" cy="27432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48" name="Shape 448"/>
          <p:cNvSpPr/>
          <p:nvPr/>
        </p:nvSpPr>
        <p:spPr>
          <a:xfrm flipV="1">
            <a:off x="4559300" y="5257790"/>
            <a:ext cx="3073401" cy="1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49" name="Shape 449"/>
          <p:cNvSpPr/>
          <p:nvPr/>
        </p:nvSpPr>
        <p:spPr>
          <a:xfrm>
            <a:off x="3784600" y="4025900"/>
            <a:ext cx="774700" cy="12192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50" name="Shape 450"/>
          <p:cNvSpPr/>
          <p:nvPr/>
        </p:nvSpPr>
        <p:spPr>
          <a:xfrm flipH="1">
            <a:off x="3797299" y="5270500"/>
            <a:ext cx="800101" cy="14732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51" name="Shape 451"/>
          <p:cNvSpPr/>
          <p:nvPr/>
        </p:nvSpPr>
        <p:spPr>
          <a:xfrm>
            <a:off x="8445500" y="4025900"/>
            <a:ext cx="12700" cy="27178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52" name="Shape 452"/>
          <p:cNvSpPr/>
          <p:nvPr/>
        </p:nvSpPr>
        <p:spPr>
          <a:xfrm flipH="1">
            <a:off x="7658100" y="4025900"/>
            <a:ext cx="787401" cy="12192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53" name="Shape 453"/>
          <p:cNvSpPr/>
          <p:nvPr/>
        </p:nvSpPr>
        <p:spPr>
          <a:xfrm>
            <a:off x="7645400" y="5257800"/>
            <a:ext cx="787400" cy="14732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54" name="Shape 454"/>
          <p:cNvSpPr/>
          <p:nvPr/>
        </p:nvSpPr>
        <p:spPr>
          <a:xfrm>
            <a:off x="2706222" y="7105650"/>
            <a:ext cx="759460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Graphical 2M </a:t>
            </a:r>
            <a:r>
              <a:rPr sz="3600">
                <a:latin typeface="+mn-lt"/>
                <a:ea typeface="+mn-ea"/>
                <a:cs typeface="+mn-cs"/>
                <a:sym typeface="Gill Sans"/>
              </a:rPr>
              <a:t>≤ 4/3</a:t>
            </a:r>
            <a:r>
              <a:rPr sz="3600">
                <a:latin typeface="+mn-lt"/>
                <a:ea typeface="+mn-ea"/>
                <a:cs typeface="+mn-cs"/>
                <a:sym typeface="Gill Sans"/>
              </a:rPr>
              <a:t> Fractional 2M</a:t>
            </a:r>
          </a:p>
        </p:txBody>
      </p:sp>
      <p:sp>
        <p:nvSpPr>
          <p:cNvPr id="455" name="Shape 455"/>
          <p:cNvSpPr/>
          <p:nvPr/>
        </p:nvSpPr>
        <p:spPr>
          <a:xfrm>
            <a:off x="1752600" y="7105650"/>
            <a:ext cx="160020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2M ≤</a:t>
            </a:r>
          </a:p>
        </p:txBody>
      </p:sp>
      <p:sp>
        <p:nvSpPr>
          <p:cNvPr id="456" name="Shape 456"/>
          <p:cNvSpPr/>
          <p:nvPr/>
        </p:nvSpPr>
        <p:spPr>
          <a:xfrm>
            <a:off x="9784302" y="7105650"/>
            <a:ext cx="279834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≤ 4/3 Subtour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4" grpId="1"/>
      <p:bldP build="whole" bldLvl="1" animBg="1" rev="0" advAuto="0" spid="456" grpId="3"/>
      <p:bldP build="whole" bldLvl="1" animBg="1" rev="0" advAuto="0" spid="455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>
            <p:ph type="body" idx="1"/>
          </p:nvPr>
        </p:nvSpPr>
        <p:spPr>
          <a:xfrm>
            <a:off x="990600" y="1663700"/>
            <a:ext cx="10464800" cy="19685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4100"/>
              <a:t>Create new graph by replacing path edges with a single edge of cost equal to the path, cycle edges with negations of their cost.</a:t>
            </a:r>
          </a:p>
        </p:txBody>
      </p:sp>
      <p:sp>
        <p:nvSpPr>
          <p:cNvPr id="459" name="Shape 459"/>
          <p:cNvSpPr/>
          <p:nvPr/>
        </p:nvSpPr>
        <p:spPr>
          <a:xfrm>
            <a:off x="1612899" y="5333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60" name="Shape 460"/>
          <p:cNvSpPr/>
          <p:nvPr/>
        </p:nvSpPr>
        <p:spPr>
          <a:xfrm>
            <a:off x="825499" y="4089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61" name="Shape 461"/>
          <p:cNvSpPr/>
          <p:nvPr/>
        </p:nvSpPr>
        <p:spPr>
          <a:xfrm>
            <a:off x="825499" y="68071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62" name="Shape 462"/>
          <p:cNvSpPr/>
          <p:nvPr/>
        </p:nvSpPr>
        <p:spPr>
          <a:xfrm>
            <a:off x="5473699" y="4089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63" name="Shape 463"/>
          <p:cNvSpPr/>
          <p:nvPr/>
        </p:nvSpPr>
        <p:spPr>
          <a:xfrm>
            <a:off x="4686299" y="5333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64" name="Shape 464"/>
          <p:cNvSpPr/>
          <p:nvPr/>
        </p:nvSpPr>
        <p:spPr>
          <a:xfrm>
            <a:off x="5473699" y="68071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65" name="Shape 465"/>
          <p:cNvSpPr/>
          <p:nvPr/>
        </p:nvSpPr>
        <p:spPr>
          <a:xfrm>
            <a:off x="3149599" y="68071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66" name="Shape 466"/>
          <p:cNvSpPr/>
          <p:nvPr/>
        </p:nvSpPr>
        <p:spPr>
          <a:xfrm>
            <a:off x="3149599" y="4089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67" name="Shape 467"/>
          <p:cNvSpPr/>
          <p:nvPr/>
        </p:nvSpPr>
        <p:spPr>
          <a:xfrm>
            <a:off x="3149599" y="5333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68" name="Shape 468"/>
          <p:cNvSpPr/>
          <p:nvPr/>
        </p:nvSpPr>
        <p:spPr>
          <a:xfrm flipV="1">
            <a:off x="914400" y="4152873"/>
            <a:ext cx="4635500" cy="12727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69" name="Shape 469"/>
          <p:cNvSpPr/>
          <p:nvPr/>
        </p:nvSpPr>
        <p:spPr>
          <a:xfrm>
            <a:off x="914400" y="6883400"/>
            <a:ext cx="4622800" cy="5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70" name="Shape 470"/>
          <p:cNvSpPr/>
          <p:nvPr/>
        </p:nvSpPr>
        <p:spPr>
          <a:xfrm flipH="1">
            <a:off x="889000" y="4165600"/>
            <a:ext cx="25401" cy="27432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71" name="Shape 471"/>
          <p:cNvSpPr/>
          <p:nvPr/>
        </p:nvSpPr>
        <p:spPr>
          <a:xfrm flipV="1">
            <a:off x="1663700" y="5397490"/>
            <a:ext cx="3073401" cy="1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72" name="Shape 472"/>
          <p:cNvSpPr/>
          <p:nvPr/>
        </p:nvSpPr>
        <p:spPr>
          <a:xfrm>
            <a:off x="889000" y="4165600"/>
            <a:ext cx="774700" cy="12192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73" name="Shape 473"/>
          <p:cNvSpPr/>
          <p:nvPr/>
        </p:nvSpPr>
        <p:spPr>
          <a:xfrm flipH="1">
            <a:off x="901699" y="5410200"/>
            <a:ext cx="800101" cy="14732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74" name="Shape 474"/>
          <p:cNvSpPr/>
          <p:nvPr/>
        </p:nvSpPr>
        <p:spPr>
          <a:xfrm>
            <a:off x="5549900" y="4165600"/>
            <a:ext cx="12700" cy="27178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75" name="Shape 475"/>
          <p:cNvSpPr/>
          <p:nvPr/>
        </p:nvSpPr>
        <p:spPr>
          <a:xfrm flipH="1">
            <a:off x="4762500" y="4165600"/>
            <a:ext cx="787401" cy="12192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76" name="Shape 476"/>
          <p:cNvSpPr/>
          <p:nvPr/>
        </p:nvSpPr>
        <p:spPr>
          <a:xfrm>
            <a:off x="4749800" y="5397500"/>
            <a:ext cx="787400" cy="14732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77" name="Shape 477"/>
          <p:cNvSpPr/>
          <p:nvPr/>
        </p:nvSpPr>
        <p:spPr>
          <a:xfrm>
            <a:off x="8166099" y="5346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78" name="Shape 478"/>
          <p:cNvSpPr/>
          <p:nvPr/>
        </p:nvSpPr>
        <p:spPr>
          <a:xfrm>
            <a:off x="7378699" y="41020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79" name="Shape 479"/>
          <p:cNvSpPr/>
          <p:nvPr/>
        </p:nvSpPr>
        <p:spPr>
          <a:xfrm>
            <a:off x="7378699" y="6819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80" name="Shape 480"/>
          <p:cNvSpPr/>
          <p:nvPr/>
        </p:nvSpPr>
        <p:spPr>
          <a:xfrm>
            <a:off x="12026899" y="41020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81" name="Shape 481"/>
          <p:cNvSpPr/>
          <p:nvPr/>
        </p:nvSpPr>
        <p:spPr>
          <a:xfrm>
            <a:off x="11239499" y="5346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82" name="Shape 482"/>
          <p:cNvSpPr/>
          <p:nvPr/>
        </p:nvSpPr>
        <p:spPr>
          <a:xfrm>
            <a:off x="12026899" y="6819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483" name="Shape 483"/>
          <p:cNvSpPr/>
          <p:nvPr/>
        </p:nvSpPr>
        <p:spPr>
          <a:xfrm flipV="1">
            <a:off x="7467600" y="4165600"/>
            <a:ext cx="4635500" cy="12727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84" name="Shape 484"/>
          <p:cNvSpPr/>
          <p:nvPr/>
        </p:nvSpPr>
        <p:spPr>
          <a:xfrm>
            <a:off x="7467600" y="6896100"/>
            <a:ext cx="4622800" cy="5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85" name="Shape 485"/>
          <p:cNvSpPr/>
          <p:nvPr/>
        </p:nvSpPr>
        <p:spPr>
          <a:xfrm flipH="1">
            <a:off x="7442200" y="4178300"/>
            <a:ext cx="25400" cy="27432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86" name="Shape 486"/>
          <p:cNvSpPr/>
          <p:nvPr/>
        </p:nvSpPr>
        <p:spPr>
          <a:xfrm flipV="1">
            <a:off x="8216900" y="5410200"/>
            <a:ext cx="3073401" cy="1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87" name="Shape 487"/>
          <p:cNvSpPr/>
          <p:nvPr/>
        </p:nvSpPr>
        <p:spPr>
          <a:xfrm>
            <a:off x="7442200" y="4178300"/>
            <a:ext cx="774700" cy="12192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88" name="Shape 488"/>
          <p:cNvSpPr/>
          <p:nvPr/>
        </p:nvSpPr>
        <p:spPr>
          <a:xfrm flipH="1">
            <a:off x="7454900" y="5422900"/>
            <a:ext cx="800101" cy="14732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89" name="Shape 489"/>
          <p:cNvSpPr/>
          <p:nvPr/>
        </p:nvSpPr>
        <p:spPr>
          <a:xfrm>
            <a:off x="12103100" y="4178300"/>
            <a:ext cx="12700" cy="27178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90" name="Shape 490"/>
          <p:cNvSpPr/>
          <p:nvPr/>
        </p:nvSpPr>
        <p:spPr>
          <a:xfrm flipH="1">
            <a:off x="11315700" y="4178300"/>
            <a:ext cx="787401" cy="12192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91" name="Shape 491"/>
          <p:cNvSpPr/>
          <p:nvPr/>
        </p:nvSpPr>
        <p:spPr>
          <a:xfrm>
            <a:off x="11303000" y="5410200"/>
            <a:ext cx="787400" cy="14732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92" name="Shape 492"/>
          <p:cNvSpPr/>
          <p:nvPr/>
        </p:nvSpPr>
        <p:spPr>
          <a:xfrm flipH="1" flipV="1">
            <a:off x="6286500" y="5384800"/>
            <a:ext cx="495300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93" name="Shape 493"/>
          <p:cNvSpPr/>
          <p:nvPr/>
        </p:nvSpPr>
        <p:spPr>
          <a:xfrm>
            <a:off x="1437698" y="4559300"/>
            <a:ext cx="31454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c</a:t>
            </a:r>
          </a:p>
        </p:txBody>
      </p:sp>
      <p:sp>
        <p:nvSpPr>
          <p:cNvPr id="494" name="Shape 494"/>
          <p:cNvSpPr/>
          <p:nvPr/>
        </p:nvSpPr>
        <p:spPr>
          <a:xfrm>
            <a:off x="8028706" y="4559300"/>
            <a:ext cx="462336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-c</a:t>
            </a:r>
          </a:p>
        </p:txBody>
      </p:sp>
      <p:sp>
        <p:nvSpPr>
          <p:cNvPr id="495" name="Shape 495"/>
          <p:cNvSpPr/>
          <p:nvPr/>
        </p:nvSpPr>
        <p:spPr>
          <a:xfrm>
            <a:off x="2032000" y="4114800"/>
            <a:ext cx="46694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c</a:t>
            </a:r>
            <a:r>
              <a:rPr baseline="-5999" sz="3600">
                <a:latin typeface="+mn-lt"/>
                <a:ea typeface="+mn-ea"/>
                <a:cs typeface="+mn-cs"/>
                <a:sym typeface="Gill Sans"/>
              </a:rPr>
              <a:t>1</a:t>
            </a:r>
          </a:p>
        </p:txBody>
      </p:sp>
      <p:sp>
        <p:nvSpPr>
          <p:cNvPr id="496" name="Shape 496"/>
          <p:cNvSpPr/>
          <p:nvPr/>
        </p:nvSpPr>
        <p:spPr>
          <a:xfrm>
            <a:off x="4102100" y="4102100"/>
            <a:ext cx="46694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c</a:t>
            </a:r>
            <a:r>
              <a:rPr baseline="-5999" sz="3600">
                <a:latin typeface="+mn-lt"/>
                <a:ea typeface="+mn-ea"/>
                <a:cs typeface="+mn-cs"/>
                <a:sym typeface="Gill Sans"/>
              </a:rPr>
              <a:t>2</a:t>
            </a:r>
          </a:p>
        </p:txBody>
      </p:sp>
      <p:sp>
        <p:nvSpPr>
          <p:cNvPr id="497" name="Shape 497"/>
          <p:cNvSpPr/>
          <p:nvPr/>
        </p:nvSpPr>
        <p:spPr>
          <a:xfrm>
            <a:off x="9215177" y="4127500"/>
            <a:ext cx="108659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c</a:t>
            </a:r>
            <a:r>
              <a:rPr baseline="-5999" sz="3600">
                <a:latin typeface="+mn-lt"/>
                <a:ea typeface="+mn-ea"/>
                <a:cs typeface="+mn-cs"/>
                <a:sym typeface="Gill Sans"/>
              </a:rPr>
              <a:t>1</a:t>
            </a:r>
            <a:r>
              <a:rPr sz="3600">
                <a:latin typeface="+mn-lt"/>
                <a:ea typeface="+mn-ea"/>
                <a:cs typeface="+mn-cs"/>
                <a:sym typeface="Gill Sans"/>
              </a:rPr>
              <a:t>+c</a:t>
            </a:r>
            <a:r>
              <a:rPr baseline="-5999" sz="3600">
                <a:latin typeface="+mn-lt"/>
                <a:ea typeface="+mn-ea"/>
                <a:cs typeface="+mn-cs"/>
                <a:sym typeface="Gill Sans"/>
              </a:rPr>
              <a:t>2</a:t>
            </a:r>
          </a:p>
        </p:txBody>
      </p:sp>
      <p:sp>
        <p:nvSpPr>
          <p:cNvPr id="498" name="Shape 498"/>
          <p:cNvSpPr/>
          <p:nvPr/>
        </p:nvSpPr>
        <p:spPr>
          <a:xfrm>
            <a:off x="1402481" y="5670550"/>
            <a:ext cx="40518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c</a:t>
            </a:r>
            <a:r>
              <a:rPr i="1" sz="3600">
                <a:latin typeface="+mn-lt"/>
                <a:ea typeface="+mn-ea"/>
                <a:cs typeface="+mn-cs"/>
                <a:sym typeface="Gill Sans"/>
              </a:rPr>
              <a:t>’</a:t>
            </a:r>
          </a:p>
        </p:txBody>
      </p:sp>
      <p:sp>
        <p:nvSpPr>
          <p:cNvPr id="499" name="Shape 499"/>
          <p:cNvSpPr/>
          <p:nvPr/>
        </p:nvSpPr>
        <p:spPr>
          <a:xfrm>
            <a:off x="7990606" y="5702300"/>
            <a:ext cx="552972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-c</a:t>
            </a:r>
            <a:r>
              <a:rPr i="1" sz="3600">
                <a:latin typeface="+mn-lt"/>
                <a:ea typeface="+mn-ea"/>
                <a:cs typeface="+mn-cs"/>
                <a:sym typeface="Gill Sans"/>
              </a:rPr>
              <a:t>’</a:t>
            </a:r>
          </a:p>
        </p:txBody>
      </p:sp>
      <p:sp>
        <p:nvSpPr>
          <p:cNvPr id="500" name="Shape 500"/>
          <p:cNvSpPr/>
          <p:nvPr/>
        </p:nvSpPr>
        <p:spPr>
          <a:xfrm>
            <a:off x="986761" y="7556500"/>
            <a:ext cx="104140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New graph is cubic and 2-edge connected.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/>
        </p:nvSpPr>
        <p:spPr>
          <a:xfrm>
            <a:off x="4864100" y="8102600"/>
            <a:ext cx="800100" cy="148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14" y="10892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03" name="Shape 503"/>
          <p:cNvSpPr/>
          <p:nvPr/>
        </p:nvSpPr>
        <p:spPr>
          <a:xfrm>
            <a:off x="1041400" y="8077200"/>
            <a:ext cx="774700" cy="143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8059" y="1166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04" name="Shape 504"/>
          <p:cNvSpPr/>
          <p:nvPr/>
        </p:nvSpPr>
        <p:spPr>
          <a:xfrm>
            <a:off x="1016000" y="6819900"/>
            <a:ext cx="4635500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240"/>
                </a:moveTo>
                <a:lnTo>
                  <a:pt x="1065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</a:p>
        </p:txBody>
      </p:sp>
      <p:sp>
        <p:nvSpPr>
          <p:cNvPr id="505" name="Shape 505"/>
          <p:cNvSpPr/>
          <p:nvPr/>
        </p:nvSpPr>
        <p:spPr>
          <a:xfrm>
            <a:off x="7696200" y="3136900"/>
            <a:ext cx="800100" cy="148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14" y="10892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06" name="Shape 506"/>
          <p:cNvSpPr/>
          <p:nvPr/>
        </p:nvSpPr>
        <p:spPr>
          <a:xfrm>
            <a:off x="3848100" y="3162300"/>
            <a:ext cx="774700" cy="143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8059" y="1166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07" name="Shape 507"/>
          <p:cNvSpPr/>
          <p:nvPr/>
        </p:nvSpPr>
        <p:spPr>
          <a:xfrm>
            <a:off x="3886200" y="1879600"/>
            <a:ext cx="4635500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240"/>
                </a:moveTo>
                <a:lnTo>
                  <a:pt x="1065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08" name="Shape 508"/>
          <p:cNvSpPr/>
          <p:nvPr/>
        </p:nvSpPr>
        <p:spPr>
          <a:xfrm>
            <a:off x="607690" y="4749800"/>
            <a:ext cx="12395201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In the fractional 2-matching, double any path edge in matching, remove any cycle edge.  Cost is paths + cycles + matching edges.</a:t>
            </a:r>
          </a:p>
        </p:txBody>
      </p:sp>
      <p:sp>
        <p:nvSpPr>
          <p:cNvPr id="509" name="Shape 509"/>
          <p:cNvSpPr/>
          <p:nvPr/>
        </p:nvSpPr>
        <p:spPr>
          <a:xfrm>
            <a:off x="4559299" y="3047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10" name="Shape 510"/>
          <p:cNvSpPr/>
          <p:nvPr/>
        </p:nvSpPr>
        <p:spPr>
          <a:xfrm>
            <a:off x="3771899" y="1803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11" name="Shape 511"/>
          <p:cNvSpPr/>
          <p:nvPr/>
        </p:nvSpPr>
        <p:spPr>
          <a:xfrm>
            <a:off x="3771899" y="45211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12" name="Shape 512"/>
          <p:cNvSpPr/>
          <p:nvPr/>
        </p:nvSpPr>
        <p:spPr>
          <a:xfrm>
            <a:off x="8420099" y="1803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13" name="Shape 513"/>
          <p:cNvSpPr/>
          <p:nvPr/>
        </p:nvSpPr>
        <p:spPr>
          <a:xfrm>
            <a:off x="7632699" y="3047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14" name="Shape 514"/>
          <p:cNvSpPr/>
          <p:nvPr/>
        </p:nvSpPr>
        <p:spPr>
          <a:xfrm>
            <a:off x="8420099" y="45211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15" name="Shape 515"/>
          <p:cNvSpPr/>
          <p:nvPr/>
        </p:nvSpPr>
        <p:spPr>
          <a:xfrm flipV="1">
            <a:off x="3860800" y="1866900"/>
            <a:ext cx="4635500" cy="12727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16" name="Shape 516"/>
          <p:cNvSpPr/>
          <p:nvPr/>
        </p:nvSpPr>
        <p:spPr>
          <a:xfrm>
            <a:off x="3860800" y="4597400"/>
            <a:ext cx="4622800" cy="5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17" name="Shape 517"/>
          <p:cNvSpPr/>
          <p:nvPr/>
        </p:nvSpPr>
        <p:spPr>
          <a:xfrm flipH="1">
            <a:off x="3835400" y="1879600"/>
            <a:ext cx="25400" cy="27432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18" name="Shape 518"/>
          <p:cNvSpPr/>
          <p:nvPr/>
        </p:nvSpPr>
        <p:spPr>
          <a:xfrm flipV="1">
            <a:off x="4610100" y="3111500"/>
            <a:ext cx="3073401" cy="1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19" name="Shape 519"/>
          <p:cNvSpPr/>
          <p:nvPr/>
        </p:nvSpPr>
        <p:spPr>
          <a:xfrm>
            <a:off x="3835400" y="1879600"/>
            <a:ext cx="774700" cy="12192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20" name="Shape 520"/>
          <p:cNvSpPr/>
          <p:nvPr/>
        </p:nvSpPr>
        <p:spPr>
          <a:xfrm flipH="1">
            <a:off x="3848100" y="3124200"/>
            <a:ext cx="800101" cy="14732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21" name="Shape 521"/>
          <p:cNvSpPr/>
          <p:nvPr/>
        </p:nvSpPr>
        <p:spPr>
          <a:xfrm>
            <a:off x="8496300" y="1879600"/>
            <a:ext cx="12700" cy="27178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22" name="Shape 522"/>
          <p:cNvSpPr/>
          <p:nvPr/>
        </p:nvSpPr>
        <p:spPr>
          <a:xfrm flipH="1">
            <a:off x="7708900" y="1879600"/>
            <a:ext cx="787401" cy="12192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23" name="Shape 523"/>
          <p:cNvSpPr/>
          <p:nvPr/>
        </p:nvSpPr>
        <p:spPr>
          <a:xfrm>
            <a:off x="7696200" y="3111500"/>
            <a:ext cx="787400" cy="14732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24" name="Shape 524"/>
          <p:cNvSpPr/>
          <p:nvPr/>
        </p:nvSpPr>
        <p:spPr>
          <a:xfrm flipH="1" flipV="1">
            <a:off x="6540500" y="8102600"/>
            <a:ext cx="495300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25" name="Shape 525"/>
          <p:cNvSpPr/>
          <p:nvPr/>
        </p:nvSpPr>
        <p:spPr>
          <a:xfrm>
            <a:off x="8420099" y="80390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26" name="Shape 526"/>
          <p:cNvSpPr/>
          <p:nvPr/>
        </p:nvSpPr>
        <p:spPr>
          <a:xfrm>
            <a:off x="7632699" y="67944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27" name="Shape 527"/>
          <p:cNvSpPr/>
          <p:nvPr/>
        </p:nvSpPr>
        <p:spPr>
          <a:xfrm>
            <a:off x="7632699" y="95122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28" name="Shape 528"/>
          <p:cNvSpPr/>
          <p:nvPr/>
        </p:nvSpPr>
        <p:spPr>
          <a:xfrm>
            <a:off x="12280899" y="67944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29" name="Shape 529"/>
          <p:cNvSpPr/>
          <p:nvPr/>
        </p:nvSpPr>
        <p:spPr>
          <a:xfrm>
            <a:off x="11493499" y="80390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30" name="Shape 530"/>
          <p:cNvSpPr/>
          <p:nvPr/>
        </p:nvSpPr>
        <p:spPr>
          <a:xfrm>
            <a:off x="12280899" y="95122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31" name="Shape 531"/>
          <p:cNvSpPr/>
          <p:nvPr/>
        </p:nvSpPr>
        <p:spPr>
          <a:xfrm flipV="1">
            <a:off x="7721600" y="6858000"/>
            <a:ext cx="4635500" cy="12727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32" name="Shape 532"/>
          <p:cNvSpPr/>
          <p:nvPr/>
        </p:nvSpPr>
        <p:spPr>
          <a:xfrm>
            <a:off x="7721600" y="9588500"/>
            <a:ext cx="4622800" cy="5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33" name="Shape 533"/>
          <p:cNvSpPr/>
          <p:nvPr/>
        </p:nvSpPr>
        <p:spPr>
          <a:xfrm flipH="1">
            <a:off x="7696200" y="6870700"/>
            <a:ext cx="25400" cy="27432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34" name="Shape 534"/>
          <p:cNvSpPr/>
          <p:nvPr/>
        </p:nvSpPr>
        <p:spPr>
          <a:xfrm flipV="1">
            <a:off x="8470900" y="8102600"/>
            <a:ext cx="3073401" cy="1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35" name="Shape 535"/>
          <p:cNvSpPr/>
          <p:nvPr/>
        </p:nvSpPr>
        <p:spPr>
          <a:xfrm>
            <a:off x="7696200" y="6870700"/>
            <a:ext cx="774700" cy="12192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36" name="Shape 536"/>
          <p:cNvSpPr/>
          <p:nvPr/>
        </p:nvSpPr>
        <p:spPr>
          <a:xfrm>
            <a:off x="12357100" y="6870700"/>
            <a:ext cx="12700" cy="27178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37" name="Shape 537"/>
          <p:cNvSpPr/>
          <p:nvPr/>
        </p:nvSpPr>
        <p:spPr>
          <a:xfrm flipH="1">
            <a:off x="11569700" y="6870700"/>
            <a:ext cx="787401" cy="12192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38" name="Shape 538"/>
          <p:cNvSpPr/>
          <p:nvPr/>
        </p:nvSpPr>
        <p:spPr>
          <a:xfrm>
            <a:off x="9956799" y="67817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39" name="Shape 539"/>
          <p:cNvSpPr/>
          <p:nvPr/>
        </p:nvSpPr>
        <p:spPr>
          <a:xfrm>
            <a:off x="9969499" y="80390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40" name="Shape 540"/>
          <p:cNvSpPr/>
          <p:nvPr/>
        </p:nvSpPr>
        <p:spPr>
          <a:xfrm>
            <a:off x="9944099" y="95122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41" name="Shape 541"/>
          <p:cNvSpPr/>
          <p:nvPr/>
        </p:nvSpPr>
        <p:spPr>
          <a:xfrm>
            <a:off x="7696200" y="6870700"/>
            <a:ext cx="2336800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330" y="21600"/>
                </a:lnTo>
                <a:lnTo>
                  <a:pt x="21600" y="0"/>
                </a:lnTo>
              </a:path>
            </a:pathLst>
          </a:cu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42" name="Shape 542"/>
          <p:cNvSpPr/>
          <p:nvPr/>
        </p:nvSpPr>
        <p:spPr>
          <a:xfrm>
            <a:off x="10045700" y="6819900"/>
            <a:ext cx="22987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979" y="21600"/>
                </a:lnTo>
                <a:lnTo>
                  <a:pt x="21600" y="8640"/>
                </a:lnTo>
              </a:path>
            </a:pathLst>
          </a:cu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43" name="Shape 543"/>
          <p:cNvSpPr/>
          <p:nvPr/>
        </p:nvSpPr>
        <p:spPr>
          <a:xfrm>
            <a:off x="953622" y="787400"/>
            <a:ext cx="116840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Compute a min-cost perfect matching in new graph. </a:t>
            </a:r>
          </a:p>
        </p:txBody>
      </p:sp>
      <p:sp>
        <p:nvSpPr>
          <p:cNvPr id="544" name="Shape 544"/>
          <p:cNvSpPr/>
          <p:nvPr/>
        </p:nvSpPr>
        <p:spPr>
          <a:xfrm>
            <a:off x="1714499" y="8026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45" name="Shape 545"/>
          <p:cNvSpPr/>
          <p:nvPr/>
        </p:nvSpPr>
        <p:spPr>
          <a:xfrm>
            <a:off x="927099" y="67817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46" name="Shape 546"/>
          <p:cNvSpPr/>
          <p:nvPr/>
        </p:nvSpPr>
        <p:spPr>
          <a:xfrm>
            <a:off x="927099" y="94995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47" name="Shape 547"/>
          <p:cNvSpPr/>
          <p:nvPr/>
        </p:nvSpPr>
        <p:spPr>
          <a:xfrm>
            <a:off x="5575299" y="67817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48" name="Shape 548"/>
          <p:cNvSpPr/>
          <p:nvPr/>
        </p:nvSpPr>
        <p:spPr>
          <a:xfrm>
            <a:off x="4787899" y="8026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49" name="Shape 549"/>
          <p:cNvSpPr/>
          <p:nvPr/>
        </p:nvSpPr>
        <p:spPr>
          <a:xfrm>
            <a:off x="5575299" y="94995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50" name="Shape 550"/>
          <p:cNvSpPr/>
          <p:nvPr/>
        </p:nvSpPr>
        <p:spPr>
          <a:xfrm>
            <a:off x="3251199" y="94995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51" name="Shape 551"/>
          <p:cNvSpPr/>
          <p:nvPr/>
        </p:nvSpPr>
        <p:spPr>
          <a:xfrm>
            <a:off x="3251199" y="67817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52" name="Shape 552"/>
          <p:cNvSpPr/>
          <p:nvPr/>
        </p:nvSpPr>
        <p:spPr>
          <a:xfrm>
            <a:off x="3251199" y="8026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53" name="Shape 553"/>
          <p:cNvSpPr/>
          <p:nvPr/>
        </p:nvSpPr>
        <p:spPr>
          <a:xfrm flipV="1">
            <a:off x="1016000" y="6845273"/>
            <a:ext cx="4635500" cy="12728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54" name="Shape 554"/>
          <p:cNvSpPr/>
          <p:nvPr/>
        </p:nvSpPr>
        <p:spPr>
          <a:xfrm>
            <a:off x="1016000" y="9575800"/>
            <a:ext cx="4622800" cy="5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55" name="Shape 555"/>
          <p:cNvSpPr/>
          <p:nvPr/>
        </p:nvSpPr>
        <p:spPr>
          <a:xfrm flipH="1">
            <a:off x="990600" y="6858000"/>
            <a:ext cx="25401" cy="27432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56" name="Shape 556"/>
          <p:cNvSpPr/>
          <p:nvPr/>
        </p:nvSpPr>
        <p:spPr>
          <a:xfrm flipV="1">
            <a:off x="1765300" y="8089890"/>
            <a:ext cx="3073401" cy="1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57" name="Shape 557"/>
          <p:cNvSpPr/>
          <p:nvPr/>
        </p:nvSpPr>
        <p:spPr>
          <a:xfrm>
            <a:off x="990600" y="6858000"/>
            <a:ext cx="774700" cy="12192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58" name="Shape 558"/>
          <p:cNvSpPr/>
          <p:nvPr/>
        </p:nvSpPr>
        <p:spPr>
          <a:xfrm flipH="1">
            <a:off x="1003299" y="8102600"/>
            <a:ext cx="800101" cy="14732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59" name="Shape 559"/>
          <p:cNvSpPr/>
          <p:nvPr/>
        </p:nvSpPr>
        <p:spPr>
          <a:xfrm>
            <a:off x="5651500" y="6858000"/>
            <a:ext cx="12700" cy="27178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60" name="Shape 560"/>
          <p:cNvSpPr/>
          <p:nvPr/>
        </p:nvSpPr>
        <p:spPr>
          <a:xfrm flipH="1">
            <a:off x="4864100" y="6858000"/>
            <a:ext cx="787401" cy="12192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61" name="Shape 561"/>
          <p:cNvSpPr/>
          <p:nvPr/>
        </p:nvSpPr>
        <p:spPr>
          <a:xfrm>
            <a:off x="4851400" y="8089900"/>
            <a:ext cx="787400" cy="14732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62" name="Shape 562"/>
          <p:cNvSpPr/>
          <p:nvPr/>
        </p:nvSpPr>
        <p:spPr>
          <a:xfrm>
            <a:off x="1209098" y="7391400"/>
            <a:ext cx="31454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c</a:t>
            </a:r>
          </a:p>
        </p:txBody>
      </p:sp>
      <p:sp>
        <p:nvSpPr>
          <p:cNvPr id="563" name="Shape 563"/>
          <p:cNvSpPr/>
          <p:nvPr/>
        </p:nvSpPr>
        <p:spPr>
          <a:xfrm>
            <a:off x="2133600" y="6807200"/>
            <a:ext cx="46694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c</a:t>
            </a:r>
            <a:r>
              <a:rPr baseline="-5999" sz="3600">
                <a:latin typeface="+mn-lt"/>
                <a:ea typeface="+mn-ea"/>
                <a:cs typeface="+mn-cs"/>
                <a:sym typeface="Gill Sans"/>
              </a:rPr>
              <a:t>1</a:t>
            </a:r>
          </a:p>
        </p:txBody>
      </p:sp>
      <p:sp>
        <p:nvSpPr>
          <p:cNvPr id="564" name="Shape 564"/>
          <p:cNvSpPr/>
          <p:nvPr/>
        </p:nvSpPr>
        <p:spPr>
          <a:xfrm>
            <a:off x="4203700" y="6794500"/>
            <a:ext cx="46694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c</a:t>
            </a:r>
            <a:r>
              <a:rPr baseline="-5999" sz="3600">
                <a:latin typeface="+mn-lt"/>
                <a:ea typeface="+mn-ea"/>
                <a:cs typeface="+mn-cs"/>
                <a:sym typeface="Gill Sans"/>
              </a:rPr>
              <a:t>2</a:t>
            </a:r>
          </a:p>
        </p:txBody>
      </p:sp>
      <p:sp>
        <p:nvSpPr>
          <p:cNvPr id="565" name="Shape 565"/>
          <p:cNvSpPr/>
          <p:nvPr/>
        </p:nvSpPr>
        <p:spPr>
          <a:xfrm>
            <a:off x="1186581" y="8223250"/>
            <a:ext cx="40518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c</a:t>
            </a:r>
            <a:r>
              <a:rPr i="1" sz="3600">
                <a:latin typeface="+mn-lt"/>
                <a:ea typeface="+mn-ea"/>
                <a:cs typeface="+mn-cs"/>
                <a:sym typeface="Gill Sans"/>
              </a:rPr>
              <a:t>’</a:t>
            </a:r>
          </a:p>
        </p:txBody>
      </p:sp>
      <p:sp>
        <p:nvSpPr>
          <p:cNvPr id="566" name="Shape 566"/>
          <p:cNvSpPr/>
          <p:nvPr/>
        </p:nvSpPr>
        <p:spPr>
          <a:xfrm>
            <a:off x="5621077" y="2044700"/>
            <a:ext cx="108659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c</a:t>
            </a:r>
            <a:r>
              <a:rPr baseline="-5999" sz="3600">
                <a:latin typeface="+mn-lt"/>
                <a:ea typeface="+mn-ea"/>
                <a:cs typeface="+mn-cs"/>
                <a:sym typeface="Gill Sans"/>
              </a:rPr>
              <a:t>1</a:t>
            </a:r>
            <a:r>
              <a:rPr sz="3600">
                <a:latin typeface="+mn-lt"/>
                <a:ea typeface="+mn-ea"/>
                <a:cs typeface="+mn-cs"/>
                <a:sym typeface="Gill Sans"/>
              </a:rPr>
              <a:t>+c</a:t>
            </a:r>
            <a:r>
              <a:rPr baseline="-5999" sz="3600">
                <a:latin typeface="+mn-lt"/>
                <a:ea typeface="+mn-ea"/>
                <a:cs typeface="+mn-cs"/>
                <a:sym typeface="Gill Sans"/>
              </a:rPr>
              <a:t>2</a:t>
            </a:r>
          </a:p>
        </p:txBody>
      </p:sp>
      <p:sp>
        <p:nvSpPr>
          <p:cNvPr id="567" name="Shape 567"/>
          <p:cNvSpPr/>
          <p:nvPr/>
        </p:nvSpPr>
        <p:spPr>
          <a:xfrm>
            <a:off x="4612406" y="3517900"/>
            <a:ext cx="552972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-c</a:t>
            </a:r>
            <a:r>
              <a:rPr i="1" sz="3600">
                <a:latin typeface="+mn-lt"/>
                <a:ea typeface="+mn-ea"/>
                <a:cs typeface="+mn-cs"/>
                <a:sym typeface="Gill Sans"/>
              </a:rPr>
              <a:t>’</a:t>
            </a:r>
          </a:p>
        </p:txBody>
      </p:sp>
      <p:sp>
        <p:nvSpPr>
          <p:cNvPr id="568" name="Shape 568"/>
          <p:cNvSpPr/>
          <p:nvPr/>
        </p:nvSpPr>
        <p:spPr>
          <a:xfrm>
            <a:off x="2768600" y="7048500"/>
            <a:ext cx="108659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c</a:t>
            </a:r>
            <a:r>
              <a:rPr baseline="-5999" sz="3600">
                <a:latin typeface="+mn-lt"/>
                <a:ea typeface="+mn-ea"/>
                <a:cs typeface="+mn-cs"/>
                <a:sym typeface="Gill Sans"/>
              </a:rPr>
              <a:t>1</a:t>
            </a:r>
            <a:r>
              <a:rPr sz="3600">
                <a:latin typeface="+mn-lt"/>
                <a:ea typeface="+mn-ea"/>
                <a:cs typeface="+mn-cs"/>
                <a:sym typeface="Gill Sans"/>
              </a:rPr>
              <a:t>+c</a:t>
            </a:r>
            <a:r>
              <a:rPr baseline="-5999" sz="3600">
                <a:latin typeface="+mn-lt"/>
                <a:ea typeface="+mn-ea"/>
                <a:cs typeface="+mn-cs"/>
                <a:sym typeface="Gill Sans"/>
              </a:rPr>
              <a:t>2</a:t>
            </a:r>
          </a:p>
        </p:txBody>
      </p:sp>
      <p:sp>
        <p:nvSpPr>
          <p:cNvPr id="569" name="Shape 569"/>
          <p:cNvSpPr/>
          <p:nvPr/>
        </p:nvSpPr>
        <p:spPr>
          <a:xfrm>
            <a:off x="1778000" y="8521700"/>
            <a:ext cx="55297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-c</a:t>
            </a:r>
            <a:r>
              <a:rPr i="1" sz="3600">
                <a:latin typeface="+mn-lt"/>
                <a:ea typeface="+mn-ea"/>
                <a:cs typeface="+mn-cs"/>
                <a:sym typeface="Gill Sans"/>
              </a:rPr>
              <a:t>’</a:t>
            </a:r>
          </a:p>
        </p:txBody>
      </p:sp>
      <p:sp>
        <p:nvSpPr>
          <p:cNvPr id="570" name="Shape 570"/>
          <p:cNvSpPr/>
          <p:nvPr/>
        </p:nvSpPr>
        <p:spPr>
          <a:xfrm>
            <a:off x="9309100" y="7023100"/>
            <a:ext cx="154379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2c</a:t>
            </a:r>
            <a:r>
              <a:rPr baseline="-5999" sz="3600">
                <a:latin typeface="+mn-lt"/>
                <a:ea typeface="+mn-ea"/>
                <a:cs typeface="+mn-cs"/>
                <a:sym typeface="Gill Sans"/>
              </a:rPr>
              <a:t>1</a:t>
            </a:r>
            <a:r>
              <a:rPr sz="3600">
                <a:latin typeface="+mn-lt"/>
                <a:ea typeface="+mn-ea"/>
                <a:cs typeface="+mn-cs"/>
                <a:sym typeface="Gill Sans"/>
              </a:rPr>
              <a:t>+2c</a:t>
            </a:r>
            <a:r>
              <a:rPr baseline="-5999" sz="3600">
                <a:latin typeface="+mn-lt"/>
                <a:ea typeface="+mn-ea"/>
                <a:cs typeface="+mn-cs"/>
                <a:sym typeface="Gill Sans"/>
              </a:rPr>
              <a:t>2</a:t>
            </a:r>
          </a:p>
        </p:txBody>
      </p:sp>
      <p:sp>
        <p:nvSpPr>
          <p:cNvPr id="571" name="Shape 571"/>
          <p:cNvSpPr/>
          <p:nvPr/>
        </p:nvSpPr>
        <p:spPr>
          <a:xfrm>
            <a:off x="8229600" y="7277100"/>
            <a:ext cx="31454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c</a:t>
            </a:r>
          </a:p>
        </p:txBody>
      </p:sp>
      <p:sp>
        <p:nvSpPr>
          <p:cNvPr id="572" name="Shape 572"/>
          <p:cNvSpPr/>
          <p:nvPr/>
        </p:nvSpPr>
        <p:spPr>
          <a:xfrm>
            <a:off x="8088424" y="8547100"/>
            <a:ext cx="3429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3" grpId="5"/>
      <p:bldP build="whole" bldLvl="1" animBg="1" rev="0" advAuto="0" spid="502" grpId="6"/>
      <p:bldP build="whole" bldLvl="1" animBg="1" rev="0" advAuto="0" spid="507" grpId="1"/>
      <p:bldP build="whole" bldLvl="1" animBg="1" rev="0" advAuto="0" spid="506" grpId="2"/>
      <p:bldP build="whole" bldLvl="1" animBg="1" rev="0" advAuto="0" spid="505" grpId="3"/>
      <p:bldP build="whole" bldLvl="1" animBg="1" rev="0" advAuto="0" spid="504" grpId="4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/>
          <p:nvPr/>
        </p:nvSpPr>
        <p:spPr>
          <a:xfrm>
            <a:off x="3606800" y="6845300"/>
            <a:ext cx="381000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2240" y="9637"/>
                </a:lnTo>
                <a:lnTo>
                  <a:pt x="0" y="0"/>
                </a:lnTo>
              </a:path>
            </a:pathLst>
          </a:custGeom>
          <a:ln w="381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75" name="Shape 575"/>
          <p:cNvSpPr/>
          <p:nvPr/>
        </p:nvSpPr>
        <p:spPr>
          <a:xfrm>
            <a:off x="3911600" y="5575300"/>
            <a:ext cx="1282700" cy="24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0693" y="0"/>
                </a:lnTo>
                <a:lnTo>
                  <a:pt x="21600" y="1137"/>
                </a:lnTo>
              </a:path>
            </a:pathLst>
          </a:custGeom>
          <a:ln w="381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76" name="Shape 5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Why this works</a:t>
            </a:r>
          </a:p>
        </p:txBody>
      </p:sp>
      <p:sp>
        <p:nvSpPr>
          <p:cNvPr id="577" name="Shape 577"/>
          <p:cNvSpPr/>
          <p:nvPr>
            <p:ph type="body" idx="1"/>
          </p:nvPr>
        </p:nvSpPr>
        <p:spPr>
          <a:xfrm>
            <a:off x="1270000" y="2768600"/>
            <a:ext cx="10464800" cy="19939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4100"/>
              <a:t>For any given node on the cycle, either its associated path edge is in the matching or one of the two cycle edges.</a:t>
            </a:r>
          </a:p>
        </p:txBody>
      </p:sp>
      <p:sp>
        <p:nvSpPr>
          <p:cNvPr id="578" name="Shape 578"/>
          <p:cNvSpPr/>
          <p:nvPr/>
        </p:nvSpPr>
        <p:spPr>
          <a:xfrm>
            <a:off x="3835399" y="5727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79" name="Shape 579"/>
          <p:cNvSpPr/>
          <p:nvPr/>
        </p:nvSpPr>
        <p:spPr>
          <a:xfrm>
            <a:off x="3886200" y="5791200"/>
            <a:ext cx="1320801" cy="12697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80" name="Shape 580"/>
          <p:cNvSpPr/>
          <p:nvPr/>
        </p:nvSpPr>
        <p:spPr>
          <a:xfrm>
            <a:off x="3429000" y="5092700"/>
            <a:ext cx="457201" cy="6858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81" name="Shape 581"/>
          <p:cNvSpPr/>
          <p:nvPr/>
        </p:nvSpPr>
        <p:spPr>
          <a:xfrm flipH="1">
            <a:off x="3517900" y="5803900"/>
            <a:ext cx="406400" cy="6985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82" name="Shape 582"/>
          <p:cNvSpPr/>
          <p:nvPr/>
        </p:nvSpPr>
        <p:spPr>
          <a:xfrm flipH="1" flipV="1">
            <a:off x="6210300" y="5803900"/>
            <a:ext cx="495300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83" name="Shape 583"/>
          <p:cNvSpPr/>
          <p:nvPr/>
        </p:nvSpPr>
        <p:spPr>
          <a:xfrm>
            <a:off x="8115299" y="5727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84" name="Shape 584"/>
          <p:cNvSpPr/>
          <p:nvPr/>
        </p:nvSpPr>
        <p:spPr>
          <a:xfrm>
            <a:off x="8166100" y="5791200"/>
            <a:ext cx="1320801" cy="12696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85" name="Shape 585"/>
          <p:cNvSpPr/>
          <p:nvPr/>
        </p:nvSpPr>
        <p:spPr>
          <a:xfrm>
            <a:off x="7708900" y="5092700"/>
            <a:ext cx="457201" cy="6858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86" name="Shape 586"/>
          <p:cNvSpPr/>
          <p:nvPr/>
        </p:nvSpPr>
        <p:spPr>
          <a:xfrm flipH="1">
            <a:off x="7797800" y="5803900"/>
            <a:ext cx="406400" cy="6985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87" name="Shape 587"/>
          <p:cNvSpPr/>
          <p:nvPr/>
        </p:nvSpPr>
        <p:spPr>
          <a:xfrm>
            <a:off x="8191500" y="5575300"/>
            <a:ext cx="1282700" cy="24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0693" y="0"/>
                </a:lnTo>
                <a:lnTo>
                  <a:pt x="21600" y="1137"/>
                </a:lnTo>
              </a:path>
            </a:pathLst>
          </a:cu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88" name="Shape 588"/>
          <p:cNvSpPr/>
          <p:nvPr/>
        </p:nvSpPr>
        <p:spPr>
          <a:xfrm>
            <a:off x="3898899" y="76072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89" name="Shape 589"/>
          <p:cNvSpPr/>
          <p:nvPr/>
        </p:nvSpPr>
        <p:spPr>
          <a:xfrm>
            <a:off x="3949700" y="7670800"/>
            <a:ext cx="1320801" cy="12696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90" name="Shape 590"/>
          <p:cNvSpPr/>
          <p:nvPr/>
        </p:nvSpPr>
        <p:spPr>
          <a:xfrm>
            <a:off x="3492500" y="6972300"/>
            <a:ext cx="457201" cy="6858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91" name="Shape 591"/>
          <p:cNvSpPr/>
          <p:nvPr/>
        </p:nvSpPr>
        <p:spPr>
          <a:xfrm flipH="1">
            <a:off x="3581400" y="7683500"/>
            <a:ext cx="406400" cy="6985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92" name="Shape 592"/>
          <p:cNvSpPr/>
          <p:nvPr/>
        </p:nvSpPr>
        <p:spPr>
          <a:xfrm flipH="1" flipV="1">
            <a:off x="6210300" y="7683500"/>
            <a:ext cx="495300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93" name="Shape 593"/>
          <p:cNvSpPr/>
          <p:nvPr/>
        </p:nvSpPr>
        <p:spPr>
          <a:xfrm>
            <a:off x="8216899" y="76707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594" name="Shape 594"/>
          <p:cNvSpPr/>
          <p:nvPr/>
        </p:nvSpPr>
        <p:spPr>
          <a:xfrm>
            <a:off x="8267700" y="7734300"/>
            <a:ext cx="1320801" cy="12696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95" name="Shape 595"/>
          <p:cNvSpPr/>
          <p:nvPr/>
        </p:nvSpPr>
        <p:spPr>
          <a:xfrm flipH="1">
            <a:off x="7874000" y="7747000"/>
            <a:ext cx="406400" cy="6985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Why this works</a:t>
            </a:r>
          </a:p>
        </p:txBody>
      </p:sp>
      <p:sp>
        <p:nvSpPr>
          <p:cNvPr id="600" name="Shape 600"/>
          <p:cNvSpPr/>
          <p:nvPr>
            <p:ph type="body" idx="1"/>
          </p:nvPr>
        </p:nvSpPr>
        <p:spPr>
          <a:xfrm>
            <a:off x="1270000" y="2768600"/>
            <a:ext cx="10464800" cy="19939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4100"/>
              <a:t>For any given node on the path, either its associated path edge is in the matching or not.</a:t>
            </a:r>
          </a:p>
        </p:txBody>
      </p:sp>
      <p:sp>
        <p:nvSpPr>
          <p:cNvPr id="601" name="Shape 601"/>
          <p:cNvSpPr/>
          <p:nvPr/>
        </p:nvSpPr>
        <p:spPr>
          <a:xfrm>
            <a:off x="3835399" y="5727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02" name="Shape 602"/>
          <p:cNvSpPr/>
          <p:nvPr/>
        </p:nvSpPr>
        <p:spPr>
          <a:xfrm>
            <a:off x="3886200" y="5791200"/>
            <a:ext cx="1320801" cy="12697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03" name="Shape 603"/>
          <p:cNvSpPr/>
          <p:nvPr/>
        </p:nvSpPr>
        <p:spPr>
          <a:xfrm flipH="1" flipV="1">
            <a:off x="6210300" y="5803900"/>
            <a:ext cx="495300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04" name="Shape 604"/>
          <p:cNvSpPr/>
          <p:nvPr/>
        </p:nvSpPr>
        <p:spPr>
          <a:xfrm flipH="1" flipV="1">
            <a:off x="6210300" y="7683500"/>
            <a:ext cx="495300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05" name="Shape 605"/>
          <p:cNvSpPr/>
          <p:nvPr/>
        </p:nvSpPr>
        <p:spPr>
          <a:xfrm>
            <a:off x="2857500" y="5778500"/>
            <a:ext cx="1054100" cy="12702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06" name="Shape 606"/>
          <p:cNvSpPr/>
          <p:nvPr/>
        </p:nvSpPr>
        <p:spPr>
          <a:xfrm>
            <a:off x="2743200" y="5588000"/>
            <a:ext cx="2425700" cy="10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0291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07" name="Shape 607"/>
          <p:cNvSpPr/>
          <p:nvPr/>
        </p:nvSpPr>
        <p:spPr>
          <a:xfrm>
            <a:off x="8483599" y="5727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08" name="Shape 608"/>
          <p:cNvSpPr/>
          <p:nvPr/>
        </p:nvSpPr>
        <p:spPr>
          <a:xfrm>
            <a:off x="3784599" y="7645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09" name="Shape 609"/>
          <p:cNvSpPr/>
          <p:nvPr/>
        </p:nvSpPr>
        <p:spPr>
          <a:xfrm>
            <a:off x="3886200" y="7708900"/>
            <a:ext cx="1320801" cy="12696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10" name="Shape 610"/>
          <p:cNvSpPr/>
          <p:nvPr/>
        </p:nvSpPr>
        <p:spPr>
          <a:xfrm>
            <a:off x="2832100" y="7708900"/>
            <a:ext cx="1054100" cy="12702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11" name="Shape 611"/>
          <p:cNvSpPr/>
          <p:nvPr/>
        </p:nvSpPr>
        <p:spPr>
          <a:xfrm>
            <a:off x="8483599" y="7645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12" name="Shape 612"/>
          <p:cNvSpPr/>
          <p:nvPr/>
        </p:nvSpPr>
        <p:spPr>
          <a:xfrm>
            <a:off x="8585200" y="7708900"/>
            <a:ext cx="1320801" cy="12696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13" name="Shape 613"/>
          <p:cNvSpPr/>
          <p:nvPr/>
        </p:nvSpPr>
        <p:spPr>
          <a:xfrm>
            <a:off x="7531100" y="7708900"/>
            <a:ext cx="1054100" cy="12702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14" name="Shape 614"/>
          <p:cNvSpPr/>
          <p:nvPr/>
        </p:nvSpPr>
        <p:spPr>
          <a:xfrm>
            <a:off x="7518400" y="5537200"/>
            <a:ext cx="1866900" cy="266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114"/>
                </a:moveTo>
                <a:lnTo>
                  <a:pt x="10286" y="2057"/>
                </a:lnTo>
                <a:lnTo>
                  <a:pt x="12049" y="21600"/>
                </a:lnTo>
                <a:lnTo>
                  <a:pt x="13371" y="0"/>
                </a:lnTo>
                <a:lnTo>
                  <a:pt x="21600" y="0"/>
                </a:lnTo>
              </a:path>
            </a:pathLst>
          </a:cu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15" name="Shape 615"/>
          <p:cNvSpPr/>
          <p:nvPr/>
        </p:nvSpPr>
        <p:spPr>
          <a:xfrm>
            <a:off x="7518400" y="5816600"/>
            <a:ext cx="1803400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550"/>
                </a:moveTo>
                <a:lnTo>
                  <a:pt x="10496" y="21600"/>
                </a:lnTo>
                <a:lnTo>
                  <a:pt x="12473" y="0"/>
                </a:lnTo>
                <a:lnTo>
                  <a:pt x="13690" y="16200"/>
                </a:lnTo>
                <a:lnTo>
                  <a:pt x="21600" y="18900"/>
                </a:lnTo>
              </a:path>
            </a:pathLst>
          </a:cu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p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d15112_soln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2600" y="431800"/>
            <a:ext cx="6832600" cy="9043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d1511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44800" y="215249"/>
            <a:ext cx="7175500" cy="930975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254776" y="885141"/>
            <a:ext cx="2590801" cy="193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584200"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400"/>
              <a:t>A 15112 city instance solved by Applegate, Bixby, Chvátal, and Cook (2001)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2"/>
      <p:bldP build="whole" bldLvl="1" animBg="1" rev="0" advAuto="0" spid="5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Bounding the cost</a:t>
            </a:r>
          </a:p>
        </p:txBody>
      </p:sp>
      <p:sp>
        <p:nvSpPr>
          <p:cNvPr id="620" name="Shape 6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100"/>
              <a:t>P = total cost of all path edges</a:t>
            </a:r>
            <a:endParaRPr sz="4100"/>
          </a:p>
          <a:p>
            <a:pPr lvl="0">
              <a:defRPr sz="1800"/>
            </a:pPr>
            <a:r>
              <a:rPr sz="4100"/>
              <a:t>C = total cost all cycle edges</a:t>
            </a:r>
            <a:endParaRPr sz="4100"/>
          </a:p>
          <a:p>
            <a:pPr lvl="0">
              <a:defRPr sz="1800"/>
            </a:pPr>
            <a:r>
              <a:rPr sz="4100"/>
              <a:t>So fractional 2-matching costs P + C/2</a:t>
            </a:r>
            <a:endParaRPr sz="4100"/>
          </a:p>
          <a:p>
            <a:pPr lvl="0">
              <a:defRPr sz="1800"/>
            </a:pPr>
            <a:r>
              <a:rPr sz="4100"/>
              <a:t>Claim: Perfect matching in the new graph costs at most 1/3 the cost of all its edges, so at most 1/3(P - C)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Bounding the cost</a:t>
            </a:r>
          </a:p>
        </p:txBody>
      </p:sp>
      <p:sp>
        <p:nvSpPr>
          <p:cNvPr id="623" name="Shape 623"/>
          <p:cNvSpPr/>
          <p:nvPr>
            <p:ph type="body" idx="1"/>
          </p:nvPr>
        </p:nvSpPr>
        <p:spPr>
          <a:xfrm>
            <a:off x="1270000" y="3009900"/>
            <a:ext cx="10464800" cy="21209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100"/>
              <a:t>Since the graphical 2-matching costs at most P + C + matching, it costs at most</a:t>
            </a:r>
          </a:p>
        </p:txBody>
      </p:sp>
      <p:pic>
        <p:nvPicPr>
          <p:cNvPr id="62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100" y="4876800"/>
            <a:ext cx="9537700" cy="1104900"/>
          </a:xfrm>
          <a:prstGeom prst="rect">
            <a:avLst/>
          </a:prstGeom>
          <a:ln w="12700">
            <a:miter lim="400000"/>
          </a:ln>
        </p:spPr>
      </p:pic>
      <p:sp>
        <p:nvSpPr>
          <p:cNvPr id="625" name="Shape 625"/>
          <p:cNvSpPr/>
          <p:nvPr/>
        </p:nvSpPr>
        <p:spPr>
          <a:xfrm>
            <a:off x="4052422" y="6769100"/>
            <a:ext cx="7594601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4200">
                <a:latin typeface="+mn-lt"/>
                <a:ea typeface="+mn-ea"/>
                <a:cs typeface="+mn-cs"/>
                <a:sym typeface="Gill Sans"/>
              </a:rPr>
              <a:t>Graphical 2M </a:t>
            </a:r>
            <a:r>
              <a:rPr sz="4200">
                <a:latin typeface="+mn-lt"/>
                <a:ea typeface="+mn-ea"/>
                <a:cs typeface="+mn-cs"/>
                <a:sym typeface="Gill Sans"/>
              </a:rPr>
              <a:t>≤ 4/3</a:t>
            </a:r>
            <a:r>
              <a:rPr sz="4200">
                <a:latin typeface="+mn-lt"/>
                <a:ea typeface="+mn-ea"/>
                <a:cs typeface="+mn-cs"/>
                <a:sym typeface="Gill Sans"/>
              </a:rPr>
              <a:t> Fractional 2M</a:t>
            </a:r>
          </a:p>
        </p:txBody>
      </p:sp>
      <p:sp>
        <p:nvSpPr>
          <p:cNvPr id="626" name="Shape 626"/>
          <p:cNvSpPr/>
          <p:nvPr/>
        </p:nvSpPr>
        <p:spPr>
          <a:xfrm>
            <a:off x="2451100" y="6769100"/>
            <a:ext cx="16002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2M ≤</a:t>
            </a:r>
          </a:p>
        </p:txBody>
      </p:sp>
      <p:sp>
        <p:nvSpPr>
          <p:cNvPr id="627" name="Shape 627"/>
          <p:cNvSpPr/>
          <p:nvPr/>
        </p:nvSpPr>
        <p:spPr>
          <a:xfrm>
            <a:off x="6224122" y="7823200"/>
            <a:ext cx="5080001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≤ 4/3 Subtour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7" grpId="3"/>
      <p:bldP build="whole" bldLvl="1" animBg="1" rev="0" advAuto="0" spid="625" grpId="1"/>
      <p:bldP build="whole" bldLvl="1" animBg="1" rev="0" advAuto="0" spid="626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Matching cost</a:t>
            </a:r>
          </a:p>
        </p:txBody>
      </p:sp>
      <p:sp>
        <p:nvSpPr>
          <p:cNvPr id="630" name="Shape 630"/>
          <p:cNvSpPr/>
          <p:nvPr>
            <p:ph type="body" idx="1"/>
          </p:nvPr>
        </p:nvSpPr>
        <p:spPr>
          <a:xfrm>
            <a:off x="1270000" y="2768600"/>
            <a:ext cx="10464800" cy="35179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52837" indent="-479787" defTabSz="502412">
              <a:spcBef>
                <a:spcPts val="2000"/>
              </a:spcBef>
              <a:defRPr sz="1800"/>
            </a:pPr>
            <a:r>
              <a:rPr sz="3526"/>
              <a:t>Naddef and Pulleyblank (1981):  Any cubic, 2-edge-connected, weighted graph has a perfect matching of cost at most a third of the sum of the edge weights.</a:t>
            </a:r>
            <a:endParaRPr sz="3526"/>
          </a:p>
          <a:p>
            <a:pPr lvl="0" marL="752837" indent="-479787" defTabSz="502412">
              <a:spcBef>
                <a:spcPts val="2000"/>
              </a:spcBef>
              <a:defRPr sz="1800"/>
            </a:pPr>
            <a:r>
              <a:rPr sz="3526"/>
              <a:t>Proof: Set z(e)=1/3 for all e∈E, then feasible for matching LP.</a:t>
            </a:r>
          </a:p>
        </p:txBody>
      </p:sp>
      <p:sp>
        <p:nvSpPr>
          <p:cNvPr id="631" name="Shape 631"/>
          <p:cNvSpPr/>
          <p:nvPr/>
        </p:nvSpPr>
        <p:spPr>
          <a:xfrm>
            <a:off x="1663699" y="76834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32" name="Shape 632"/>
          <p:cNvSpPr/>
          <p:nvPr/>
        </p:nvSpPr>
        <p:spPr>
          <a:xfrm>
            <a:off x="876299" y="6438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33" name="Shape 633"/>
          <p:cNvSpPr/>
          <p:nvPr/>
        </p:nvSpPr>
        <p:spPr>
          <a:xfrm>
            <a:off x="876299" y="9156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34" name="Shape 634"/>
          <p:cNvSpPr/>
          <p:nvPr/>
        </p:nvSpPr>
        <p:spPr>
          <a:xfrm>
            <a:off x="5524499" y="6438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35" name="Shape 635"/>
          <p:cNvSpPr/>
          <p:nvPr/>
        </p:nvSpPr>
        <p:spPr>
          <a:xfrm>
            <a:off x="4737099" y="76834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36" name="Shape 636"/>
          <p:cNvSpPr/>
          <p:nvPr/>
        </p:nvSpPr>
        <p:spPr>
          <a:xfrm>
            <a:off x="5524499" y="9156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37" name="Shape 637"/>
          <p:cNvSpPr/>
          <p:nvPr/>
        </p:nvSpPr>
        <p:spPr>
          <a:xfrm flipV="1">
            <a:off x="965200" y="6502400"/>
            <a:ext cx="4635500" cy="12727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38" name="Shape 638"/>
          <p:cNvSpPr/>
          <p:nvPr/>
        </p:nvSpPr>
        <p:spPr>
          <a:xfrm>
            <a:off x="965200" y="9232900"/>
            <a:ext cx="4622800" cy="5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39" name="Shape 639"/>
          <p:cNvSpPr/>
          <p:nvPr/>
        </p:nvSpPr>
        <p:spPr>
          <a:xfrm flipH="1">
            <a:off x="939800" y="6515100"/>
            <a:ext cx="25400" cy="27432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40" name="Shape 640"/>
          <p:cNvSpPr/>
          <p:nvPr/>
        </p:nvSpPr>
        <p:spPr>
          <a:xfrm flipV="1">
            <a:off x="1714500" y="7747000"/>
            <a:ext cx="3073401" cy="1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41" name="Shape 641"/>
          <p:cNvSpPr/>
          <p:nvPr/>
        </p:nvSpPr>
        <p:spPr>
          <a:xfrm>
            <a:off x="939800" y="6515100"/>
            <a:ext cx="774700" cy="12192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42" name="Shape 642"/>
          <p:cNvSpPr/>
          <p:nvPr/>
        </p:nvSpPr>
        <p:spPr>
          <a:xfrm flipH="1">
            <a:off x="952500" y="7759700"/>
            <a:ext cx="800101" cy="14732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43" name="Shape 643"/>
          <p:cNvSpPr/>
          <p:nvPr/>
        </p:nvSpPr>
        <p:spPr>
          <a:xfrm>
            <a:off x="5600700" y="6515100"/>
            <a:ext cx="12700" cy="27178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44" name="Shape 644"/>
          <p:cNvSpPr/>
          <p:nvPr/>
        </p:nvSpPr>
        <p:spPr>
          <a:xfrm flipH="1">
            <a:off x="4813300" y="6515100"/>
            <a:ext cx="787401" cy="12192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45" name="Shape 645"/>
          <p:cNvSpPr/>
          <p:nvPr/>
        </p:nvSpPr>
        <p:spPr>
          <a:xfrm>
            <a:off x="4800600" y="7747000"/>
            <a:ext cx="787400" cy="14732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46" name="Shape 646"/>
          <p:cNvSpPr/>
          <p:nvPr/>
        </p:nvSpPr>
        <p:spPr>
          <a:xfrm>
            <a:off x="3104808" y="9334500"/>
            <a:ext cx="358528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⅓</a:t>
            </a:r>
          </a:p>
        </p:txBody>
      </p:sp>
      <p:sp>
        <p:nvSpPr>
          <p:cNvPr id="647" name="Shape 647"/>
          <p:cNvSpPr/>
          <p:nvPr/>
        </p:nvSpPr>
        <p:spPr>
          <a:xfrm>
            <a:off x="3073399" y="7912100"/>
            <a:ext cx="358528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⅓</a:t>
            </a:r>
          </a:p>
        </p:txBody>
      </p:sp>
      <p:sp>
        <p:nvSpPr>
          <p:cNvPr id="648" name="Shape 648"/>
          <p:cNvSpPr/>
          <p:nvPr/>
        </p:nvSpPr>
        <p:spPr>
          <a:xfrm>
            <a:off x="3073399" y="6616700"/>
            <a:ext cx="358528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⅓</a:t>
            </a:r>
          </a:p>
        </p:txBody>
      </p:sp>
      <p:sp>
        <p:nvSpPr>
          <p:cNvPr id="649" name="Shape 649"/>
          <p:cNvSpPr/>
          <p:nvPr/>
        </p:nvSpPr>
        <p:spPr>
          <a:xfrm>
            <a:off x="4635499" y="8293100"/>
            <a:ext cx="358528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⅓</a:t>
            </a:r>
          </a:p>
        </p:txBody>
      </p:sp>
      <p:sp>
        <p:nvSpPr>
          <p:cNvPr id="650" name="Shape 650"/>
          <p:cNvSpPr/>
          <p:nvPr/>
        </p:nvSpPr>
        <p:spPr>
          <a:xfrm>
            <a:off x="5880099" y="7518400"/>
            <a:ext cx="358528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⅓</a:t>
            </a:r>
          </a:p>
        </p:txBody>
      </p:sp>
      <p:sp>
        <p:nvSpPr>
          <p:cNvPr id="651" name="Shape 651"/>
          <p:cNvSpPr/>
          <p:nvPr/>
        </p:nvSpPr>
        <p:spPr>
          <a:xfrm>
            <a:off x="4635499" y="6769100"/>
            <a:ext cx="358528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⅓</a:t>
            </a:r>
          </a:p>
        </p:txBody>
      </p:sp>
      <p:sp>
        <p:nvSpPr>
          <p:cNvPr id="652" name="Shape 652"/>
          <p:cNvSpPr/>
          <p:nvPr/>
        </p:nvSpPr>
        <p:spPr>
          <a:xfrm>
            <a:off x="1574799" y="6781800"/>
            <a:ext cx="358528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⅓</a:t>
            </a:r>
          </a:p>
        </p:txBody>
      </p:sp>
      <p:sp>
        <p:nvSpPr>
          <p:cNvPr id="653" name="Shape 653"/>
          <p:cNvSpPr/>
          <p:nvPr/>
        </p:nvSpPr>
        <p:spPr>
          <a:xfrm>
            <a:off x="1574799" y="8293100"/>
            <a:ext cx="358528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⅓</a:t>
            </a:r>
          </a:p>
        </p:txBody>
      </p:sp>
      <p:sp>
        <p:nvSpPr>
          <p:cNvPr id="654" name="Shape 654"/>
          <p:cNvSpPr/>
          <p:nvPr/>
        </p:nvSpPr>
        <p:spPr>
          <a:xfrm>
            <a:off x="330199" y="7518400"/>
            <a:ext cx="358528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⅓</a:t>
            </a:r>
          </a:p>
        </p:txBody>
      </p:sp>
      <p:grpSp>
        <p:nvGrpSpPr>
          <p:cNvPr id="658" name="Group 658"/>
          <p:cNvGrpSpPr/>
          <p:nvPr/>
        </p:nvGrpSpPr>
        <p:grpSpPr>
          <a:xfrm>
            <a:off x="6781613" y="6362700"/>
            <a:ext cx="5867594" cy="2260601"/>
            <a:chOff x="0" y="0"/>
            <a:chExt cx="5867593" cy="2260600"/>
          </a:xfrm>
        </p:grpSpPr>
        <p:pic>
          <p:nvPicPr>
            <p:cNvPr id="655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7775" y="0"/>
              <a:ext cx="2850690" cy="664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6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47993"/>
              <a:ext cx="4778851" cy="714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7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96252" y="1545851"/>
              <a:ext cx="4471342" cy="714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9" name="Shape 659"/>
          <p:cNvSpPr/>
          <p:nvPr/>
        </p:nvSpPr>
        <p:spPr>
          <a:xfrm>
            <a:off x="4330700" y="6134100"/>
            <a:ext cx="1981200" cy="3492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60" name="Shape 660"/>
          <p:cNvSpPr/>
          <p:nvPr/>
        </p:nvSpPr>
        <p:spPr>
          <a:xfrm>
            <a:off x="6452722" y="8826500"/>
            <a:ext cx="6032501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3|S| = 2|E(S)| + |δ(S)|, so for |S| odd, |δ(S)| odd.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9" grpId="1"/>
      <p:bldP build="whole" bldLvl="1" animBg="1" rev="0" advAuto="0" spid="660" grpId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How to do better</a:t>
            </a:r>
          </a:p>
        </p:txBody>
      </p:sp>
      <p:sp>
        <p:nvSpPr>
          <p:cNvPr id="663" name="Shape 663"/>
          <p:cNvSpPr/>
          <p:nvPr>
            <p:ph type="body" idx="1"/>
          </p:nvPr>
        </p:nvSpPr>
        <p:spPr>
          <a:xfrm>
            <a:off x="1270000" y="2768600"/>
            <a:ext cx="10464800" cy="1676400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/>
            </a:pPr>
            <a:r>
              <a:rPr sz="4100"/>
              <a:t>Idea of Boyd and Carr (1999): Instead of duplicating an entire path, consider </a:t>
            </a:r>
            <a:r>
              <a:rPr i="1" sz="4100"/>
              <a:t>patterns</a:t>
            </a:r>
            <a:r>
              <a:rPr sz="4100"/>
              <a:t>.</a:t>
            </a:r>
          </a:p>
        </p:txBody>
      </p:sp>
      <p:pic>
        <p:nvPicPr>
          <p:cNvPr id="664" name="patterns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6399472"/>
            <a:ext cx="7620000" cy="2274628"/>
          </a:xfrm>
          <a:prstGeom prst="rect">
            <a:avLst/>
          </a:prstGeom>
          <a:ln w="12700">
            <a:miter lim="400000"/>
          </a:ln>
        </p:spPr>
      </p:pic>
      <p:sp>
        <p:nvSpPr>
          <p:cNvPr id="665" name="Shape 665"/>
          <p:cNvSpPr/>
          <p:nvPr/>
        </p:nvSpPr>
        <p:spPr>
          <a:xfrm>
            <a:off x="4330700" y="5308600"/>
            <a:ext cx="215900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66" name="Shape 666"/>
          <p:cNvSpPr/>
          <p:nvPr/>
        </p:nvSpPr>
        <p:spPr>
          <a:xfrm>
            <a:off x="4965700" y="5308600"/>
            <a:ext cx="215900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67" name="Shape 667"/>
          <p:cNvSpPr/>
          <p:nvPr/>
        </p:nvSpPr>
        <p:spPr>
          <a:xfrm>
            <a:off x="5600700" y="5308600"/>
            <a:ext cx="215900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68" name="Shape 668"/>
          <p:cNvSpPr/>
          <p:nvPr/>
        </p:nvSpPr>
        <p:spPr>
          <a:xfrm>
            <a:off x="6134100" y="5308600"/>
            <a:ext cx="215900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69" name="Shape 669"/>
          <p:cNvSpPr/>
          <p:nvPr/>
        </p:nvSpPr>
        <p:spPr>
          <a:xfrm>
            <a:off x="6769100" y="5308600"/>
            <a:ext cx="215900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70" name="Shape 670"/>
          <p:cNvSpPr/>
          <p:nvPr/>
        </p:nvSpPr>
        <p:spPr>
          <a:xfrm>
            <a:off x="7404100" y="5308600"/>
            <a:ext cx="215900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71" name="Shape 671"/>
          <p:cNvSpPr/>
          <p:nvPr/>
        </p:nvSpPr>
        <p:spPr>
          <a:xfrm>
            <a:off x="7937500" y="5308600"/>
            <a:ext cx="215900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72" name="Shape 672"/>
          <p:cNvSpPr/>
          <p:nvPr/>
        </p:nvSpPr>
        <p:spPr>
          <a:xfrm>
            <a:off x="8572500" y="5308600"/>
            <a:ext cx="215900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73" name="Shape 673"/>
          <p:cNvSpPr/>
          <p:nvPr/>
        </p:nvSpPr>
        <p:spPr>
          <a:xfrm>
            <a:off x="9207500" y="5308600"/>
            <a:ext cx="215900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74" name="Shape 674"/>
          <p:cNvSpPr/>
          <p:nvPr/>
        </p:nvSpPr>
        <p:spPr>
          <a:xfrm>
            <a:off x="9842500" y="5308600"/>
            <a:ext cx="215900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75" name="Shape 675"/>
          <p:cNvSpPr/>
          <p:nvPr/>
        </p:nvSpPr>
        <p:spPr>
          <a:xfrm>
            <a:off x="4432300" y="5410200"/>
            <a:ext cx="5562600" cy="7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76" name="Shape 676"/>
          <p:cNvSpPr/>
          <p:nvPr/>
        </p:nvSpPr>
        <p:spPr>
          <a:xfrm>
            <a:off x="3962400" y="4965700"/>
            <a:ext cx="482601" cy="4699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77" name="Shape 677"/>
          <p:cNvSpPr/>
          <p:nvPr/>
        </p:nvSpPr>
        <p:spPr>
          <a:xfrm flipH="1">
            <a:off x="9969500" y="4864100"/>
            <a:ext cx="444500" cy="5588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78" name="Shape 678"/>
          <p:cNvSpPr/>
          <p:nvPr/>
        </p:nvSpPr>
        <p:spPr>
          <a:xfrm flipH="1" flipV="1">
            <a:off x="9969500" y="5422900"/>
            <a:ext cx="444500" cy="4191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79" name="Shape 679"/>
          <p:cNvSpPr/>
          <p:nvPr/>
        </p:nvSpPr>
        <p:spPr>
          <a:xfrm flipV="1">
            <a:off x="3975100" y="5410200"/>
            <a:ext cx="444500" cy="3937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/>
          <p:nvPr>
            <p:ph type="body" idx="1"/>
          </p:nvPr>
        </p:nvSpPr>
        <p:spPr>
          <a:xfrm>
            <a:off x="1270000" y="571500"/>
            <a:ext cx="10464800" cy="2832100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/>
            </a:pPr>
            <a:r>
              <a:rPr sz="4100"/>
              <a:t>In new graph, replace every path with a </a:t>
            </a:r>
            <a:r>
              <a:rPr i="1" sz="4100"/>
              <a:t>pattern gadget</a:t>
            </a:r>
            <a:r>
              <a:rPr sz="4100"/>
              <a:t>; if the corresponding edge is in the matching, then we will use that pattern in the 2-matching.</a:t>
            </a:r>
          </a:p>
        </p:txBody>
      </p:sp>
      <p:pic>
        <p:nvPicPr>
          <p:cNvPr id="682" name="pattern-gadge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0" y="3656349"/>
            <a:ext cx="5389375" cy="4495801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Shape 683"/>
          <p:cNvSpPr/>
          <p:nvPr/>
        </p:nvSpPr>
        <p:spPr>
          <a:xfrm>
            <a:off x="1375029" y="8147050"/>
            <a:ext cx="114681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Cost of pattern edge is difference in cost between pattern and path; other new edges have cost 0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Some observations</a:t>
            </a:r>
          </a:p>
        </p:txBody>
      </p:sp>
      <p:sp>
        <p:nvSpPr>
          <p:cNvPr id="686" name="Shape 6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4083" indent="-474208" defTabSz="496570">
              <a:spcBef>
                <a:spcPts val="2000"/>
              </a:spcBef>
              <a:defRPr sz="1800"/>
            </a:pPr>
            <a:r>
              <a:rPr sz="3485"/>
              <a:t>Replace other paths with a single edge of cost equal to the path, other cycle edges of cost </a:t>
            </a:r>
            <a:r>
              <a:rPr i="1" sz="3485"/>
              <a:t>c </a:t>
            </a:r>
            <a:r>
              <a:rPr sz="3485"/>
              <a:t>with edge of cost </a:t>
            </a:r>
            <a:r>
              <a:rPr i="1" sz="3485"/>
              <a:t>-c</a:t>
            </a:r>
            <a:r>
              <a:rPr sz="3485"/>
              <a:t>.</a:t>
            </a:r>
            <a:endParaRPr sz="3485"/>
          </a:p>
          <a:p>
            <a:pPr lvl="0" marL="744083" indent="-474208" defTabSz="496570">
              <a:spcBef>
                <a:spcPts val="2000"/>
              </a:spcBef>
              <a:defRPr sz="1800"/>
            </a:pPr>
            <a:r>
              <a:rPr sz="3485"/>
              <a:t>Because we replace paths of cut edges with a pattern gadget, the resulting graph is again cubic and 2-edge-connected, so Naddef and Pulleyblank applies.</a:t>
            </a:r>
            <a:endParaRPr sz="3485"/>
          </a:p>
          <a:p>
            <a:pPr lvl="0" marL="744083" indent="-474208" defTabSz="496570">
              <a:spcBef>
                <a:spcPts val="2000"/>
              </a:spcBef>
              <a:defRPr sz="1800"/>
            </a:pPr>
            <a:r>
              <a:rPr sz="3485"/>
              <a:t>Given a matching, we use patterns indicated, delete cycle edges in matching, duplicate path edges in matching.  Claim this results in a graphical 2-matching.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6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Bounding the cost</a:t>
            </a:r>
          </a:p>
        </p:txBody>
      </p:sp>
      <p:sp>
        <p:nvSpPr>
          <p:cNvPr id="689" name="Shape 689"/>
          <p:cNvSpPr/>
          <p:nvPr>
            <p:ph type="body" idx="1"/>
          </p:nvPr>
        </p:nvSpPr>
        <p:spPr>
          <a:xfrm>
            <a:off x="1270000" y="2768600"/>
            <a:ext cx="11074400" cy="56515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40735" indent="-440735" defTabSz="461518">
              <a:spcBef>
                <a:spcPts val="1800"/>
              </a:spcBef>
              <a:defRPr sz="1800"/>
            </a:pPr>
            <a:r>
              <a:rPr sz="3239"/>
              <a:t>CP = cost of paths of cut edges</a:t>
            </a:r>
            <a:endParaRPr sz="3239"/>
          </a:p>
          <a:p>
            <a:pPr lvl="0" marL="440735" indent="-440735" defTabSz="461518">
              <a:spcBef>
                <a:spcPts val="1800"/>
              </a:spcBef>
              <a:defRPr sz="1800"/>
            </a:pPr>
            <a:r>
              <a:rPr sz="3239"/>
              <a:t>P = cost of paths that aren’t cut edges</a:t>
            </a:r>
            <a:endParaRPr sz="3239"/>
          </a:p>
          <a:p>
            <a:pPr lvl="0" marL="440735" indent="-440735" defTabSz="461518">
              <a:spcBef>
                <a:spcPts val="1800"/>
              </a:spcBef>
              <a:defRPr sz="1800"/>
            </a:pPr>
            <a:r>
              <a:rPr sz="3239"/>
              <a:t>C = cost of cycle edges</a:t>
            </a:r>
            <a:endParaRPr sz="3239"/>
          </a:p>
          <a:p>
            <a:pPr lvl="0" marL="440735" indent="-440735" defTabSz="461518">
              <a:spcBef>
                <a:spcPts val="1800"/>
              </a:spcBef>
              <a:defRPr sz="1800"/>
            </a:pPr>
            <a:r>
              <a:rPr sz="3239"/>
              <a:t>Fractional 2-matching costs CP + P + C/2</a:t>
            </a:r>
            <a:endParaRPr sz="3239"/>
          </a:p>
          <a:p>
            <a:pPr lvl="0" marL="440735" indent="-440735" defTabSz="461518">
              <a:spcBef>
                <a:spcPts val="1800"/>
              </a:spcBef>
              <a:defRPr sz="1800"/>
            </a:pPr>
            <a:r>
              <a:rPr sz="3239"/>
              <a:t>Matching costs at most 1/3(P + 4CP - C)</a:t>
            </a:r>
            <a:endParaRPr sz="3239"/>
          </a:p>
          <a:p>
            <a:pPr lvl="0" marL="440735" indent="-440735" defTabSz="461518">
              <a:spcBef>
                <a:spcPts val="1800"/>
              </a:spcBef>
              <a:defRPr sz="1800"/>
            </a:pPr>
            <a:endParaRPr sz="3239"/>
          </a:p>
          <a:p>
            <a:pPr lvl="0" marL="0" indent="0" defTabSz="461518">
              <a:spcBef>
                <a:spcPts val="1800"/>
              </a:spcBef>
              <a:buSzTx/>
              <a:buNone/>
              <a:defRPr sz="1800"/>
            </a:pPr>
            <a:endParaRPr sz="3239"/>
          </a:p>
          <a:p>
            <a:pPr lvl="0" marL="440735" indent="-440735" defTabSz="461518">
              <a:spcBef>
                <a:spcPts val="1800"/>
              </a:spcBef>
              <a:defRPr sz="1800"/>
            </a:pPr>
            <a:r>
              <a:rPr sz="3239"/>
              <a:t>So overall cost of graphical 2-matching is</a:t>
            </a:r>
          </a:p>
        </p:txBody>
      </p:sp>
      <p:pic>
        <p:nvPicPr>
          <p:cNvPr id="69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2714" y="8572500"/>
            <a:ext cx="11689986" cy="92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1" name="patterns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8800" y="6375400"/>
            <a:ext cx="4254500" cy="127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Why does this help?</a:t>
            </a:r>
          </a:p>
        </p:txBody>
      </p:sp>
      <p:sp>
        <p:nvSpPr>
          <p:cNvPr id="694" name="Shape 694"/>
          <p:cNvSpPr/>
          <p:nvPr>
            <p:ph type="body" idx="1"/>
          </p:nvPr>
        </p:nvSpPr>
        <p:spPr>
          <a:xfrm>
            <a:off x="1270000" y="2743200"/>
            <a:ext cx="10464800" cy="2438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4100"/>
              <a:t>Intuition: Now we can get a cheaper matching.</a:t>
            </a:r>
          </a:p>
        </p:txBody>
      </p:sp>
      <p:sp>
        <p:nvSpPr>
          <p:cNvPr id="695" name="Shape 695"/>
          <p:cNvSpPr/>
          <p:nvPr/>
        </p:nvSpPr>
        <p:spPr>
          <a:xfrm>
            <a:off x="3086099" y="58800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96" name="Shape 696"/>
          <p:cNvSpPr/>
          <p:nvPr/>
        </p:nvSpPr>
        <p:spPr>
          <a:xfrm>
            <a:off x="3086099" y="7365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97" name="Shape 697"/>
          <p:cNvSpPr/>
          <p:nvPr/>
        </p:nvSpPr>
        <p:spPr>
          <a:xfrm>
            <a:off x="3911599" y="6616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698" name="Shape 698"/>
          <p:cNvSpPr/>
          <p:nvPr/>
        </p:nvSpPr>
        <p:spPr>
          <a:xfrm>
            <a:off x="3162300" y="5956300"/>
            <a:ext cx="812800" cy="7239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99" name="Shape 699"/>
          <p:cNvSpPr/>
          <p:nvPr/>
        </p:nvSpPr>
        <p:spPr>
          <a:xfrm flipV="1">
            <a:off x="3149600" y="6680200"/>
            <a:ext cx="850901" cy="7747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00" name="Shape 700"/>
          <p:cNvSpPr/>
          <p:nvPr/>
        </p:nvSpPr>
        <p:spPr>
          <a:xfrm flipH="1">
            <a:off x="3162299" y="5969000"/>
            <a:ext cx="1" cy="14478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01" name="Shape 701"/>
          <p:cNvSpPr/>
          <p:nvPr/>
        </p:nvSpPr>
        <p:spPr>
          <a:xfrm>
            <a:off x="3149600" y="5067300"/>
            <a:ext cx="25401" cy="9017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02" name="Shape 702"/>
          <p:cNvSpPr/>
          <p:nvPr/>
        </p:nvSpPr>
        <p:spPr>
          <a:xfrm>
            <a:off x="3162300" y="7442200"/>
            <a:ext cx="25401" cy="9017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03" name="Shape 703"/>
          <p:cNvSpPr/>
          <p:nvPr/>
        </p:nvSpPr>
        <p:spPr>
          <a:xfrm>
            <a:off x="4013200" y="6680200"/>
            <a:ext cx="622300" cy="127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04" name="Shape 704"/>
          <p:cNvSpPr/>
          <p:nvPr/>
        </p:nvSpPr>
        <p:spPr>
          <a:xfrm flipH="1">
            <a:off x="5689600" y="6692900"/>
            <a:ext cx="1257300" cy="2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05" name="Shape 705"/>
          <p:cNvSpPr/>
          <p:nvPr/>
        </p:nvSpPr>
        <p:spPr>
          <a:xfrm>
            <a:off x="8394699" y="58673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706" name="Shape 706"/>
          <p:cNvSpPr/>
          <p:nvPr/>
        </p:nvSpPr>
        <p:spPr>
          <a:xfrm>
            <a:off x="8394699" y="73532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707" name="Shape 707"/>
          <p:cNvSpPr/>
          <p:nvPr/>
        </p:nvSpPr>
        <p:spPr>
          <a:xfrm>
            <a:off x="9105899" y="6616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708" name="Shape 708"/>
          <p:cNvSpPr/>
          <p:nvPr/>
        </p:nvSpPr>
        <p:spPr>
          <a:xfrm>
            <a:off x="8470900" y="5943600"/>
            <a:ext cx="723900" cy="4699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09" name="Shape 709"/>
          <p:cNvSpPr/>
          <p:nvPr/>
        </p:nvSpPr>
        <p:spPr>
          <a:xfrm flipV="1">
            <a:off x="8458200" y="6985000"/>
            <a:ext cx="749300" cy="4572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10" name="Shape 710"/>
          <p:cNvSpPr/>
          <p:nvPr/>
        </p:nvSpPr>
        <p:spPr>
          <a:xfrm>
            <a:off x="8013700" y="5969000"/>
            <a:ext cx="0" cy="14478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11" name="Shape 711"/>
          <p:cNvSpPr/>
          <p:nvPr/>
        </p:nvSpPr>
        <p:spPr>
          <a:xfrm>
            <a:off x="8458200" y="5054600"/>
            <a:ext cx="25401" cy="9017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12" name="Shape 712"/>
          <p:cNvSpPr/>
          <p:nvPr/>
        </p:nvSpPr>
        <p:spPr>
          <a:xfrm flipH="1">
            <a:off x="8089900" y="7429500"/>
            <a:ext cx="381001" cy="14097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13" name="Shape 713"/>
          <p:cNvSpPr/>
          <p:nvPr/>
        </p:nvSpPr>
        <p:spPr>
          <a:xfrm>
            <a:off x="9207500" y="6680200"/>
            <a:ext cx="1155700" cy="3175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14" name="Shape 714"/>
          <p:cNvSpPr/>
          <p:nvPr/>
        </p:nvSpPr>
        <p:spPr>
          <a:xfrm>
            <a:off x="9105899" y="63245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715" name="Shape 715"/>
          <p:cNvSpPr/>
          <p:nvPr/>
        </p:nvSpPr>
        <p:spPr>
          <a:xfrm>
            <a:off x="9105899" y="69087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716" name="Shape 716"/>
          <p:cNvSpPr/>
          <p:nvPr/>
        </p:nvSpPr>
        <p:spPr>
          <a:xfrm>
            <a:off x="9194800" y="6438900"/>
            <a:ext cx="0" cy="5715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17" name="Shape 717"/>
          <p:cNvSpPr/>
          <p:nvPr/>
        </p:nvSpPr>
        <p:spPr>
          <a:xfrm>
            <a:off x="8166099" y="58800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718" name="Shape 718"/>
          <p:cNvSpPr/>
          <p:nvPr/>
        </p:nvSpPr>
        <p:spPr>
          <a:xfrm>
            <a:off x="7950199" y="58800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719" name="Shape 719"/>
          <p:cNvSpPr/>
          <p:nvPr/>
        </p:nvSpPr>
        <p:spPr>
          <a:xfrm>
            <a:off x="8407399" y="73532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720" name="Shape 720"/>
          <p:cNvSpPr/>
          <p:nvPr/>
        </p:nvSpPr>
        <p:spPr>
          <a:xfrm>
            <a:off x="8026400" y="7454900"/>
            <a:ext cx="266700" cy="14224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21" name="Shape 721"/>
          <p:cNvSpPr/>
          <p:nvPr/>
        </p:nvSpPr>
        <p:spPr>
          <a:xfrm>
            <a:off x="8178799" y="7365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722" name="Shape 722"/>
          <p:cNvSpPr/>
          <p:nvPr/>
        </p:nvSpPr>
        <p:spPr>
          <a:xfrm>
            <a:off x="7962899" y="7365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723" name="Shape 723"/>
          <p:cNvSpPr/>
          <p:nvPr/>
        </p:nvSpPr>
        <p:spPr>
          <a:xfrm>
            <a:off x="8026400" y="5943600"/>
            <a:ext cx="457200" cy="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24" name="Shape 724"/>
          <p:cNvSpPr/>
          <p:nvPr/>
        </p:nvSpPr>
        <p:spPr>
          <a:xfrm>
            <a:off x="8013700" y="7416800"/>
            <a:ext cx="495301" cy="127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25" name="Shape 725"/>
          <p:cNvSpPr/>
          <p:nvPr/>
        </p:nvSpPr>
        <p:spPr>
          <a:xfrm>
            <a:off x="8229600" y="7429500"/>
            <a:ext cx="266700" cy="14224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26" name="Shape 726"/>
          <p:cNvSpPr/>
          <p:nvPr/>
        </p:nvSpPr>
        <p:spPr>
          <a:xfrm>
            <a:off x="7988300" y="5029200"/>
            <a:ext cx="25401" cy="9017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27" name="Shape 727"/>
          <p:cNvSpPr/>
          <p:nvPr/>
        </p:nvSpPr>
        <p:spPr>
          <a:xfrm>
            <a:off x="8242300" y="5016500"/>
            <a:ext cx="25401" cy="9017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28" name="Shape 728"/>
          <p:cNvSpPr/>
          <p:nvPr/>
        </p:nvSpPr>
        <p:spPr>
          <a:xfrm flipV="1">
            <a:off x="9207500" y="6731000"/>
            <a:ext cx="1168400" cy="2413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29" name="Shape 729"/>
          <p:cNvSpPr/>
          <p:nvPr/>
        </p:nvSpPr>
        <p:spPr>
          <a:xfrm>
            <a:off x="9207500" y="6388100"/>
            <a:ext cx="1143001" cy="12699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roup 756"/>
          <p:cNvGrpSpPr/>
          <p:nvPr/>
        </p:nvGrpSpPr>
        <p:grpSpPr>
          <a:xfrm>
            <a:off x="2032000" y="2298700"/>
            <a:ext cx="4178300" cy="6654800"/>
            <a:chOff x="0" y="0"/>
            <a:chExt cx="4178299" cy="6654799"/>
          </a:xfrm>
        </p:grpSpPr>
        <p:sp>
          <p:nvSpPr>
            <p:cNvPr id="731" name="Shape 731"/>
            <p:cNvSpPr/>
            <p:nvPr/>
          </p:nvSpPr>
          <p:spPr>
            <a:xfrm>
              <a:off x="765657" y="1466682"/>
              <a:ext cx="262511" cy="26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</a:p>
          </p:txBody>
        </p:sp>
        <p:sp>
          <p:nvSpPr>
            <p:cNvPr id="732" name="Shape 732"/>
            <p:cNvSpPr/>
            <p:nvPr/>
          </p:nvSpPr>
          <p:spPr>
            <a:xfrm>
              <a:off x="765657" y="4027904"/>
              <a:ext cx="262511" cy="26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</a:p>
          </p:txBody>
        </p:sp>
        <p:sp>
          <p:nvSpPr>
            <p:cNvPr id="733" name="Shape 733"/>
            <p:cNvSpPr/>
            <p:nvPr/>
          </p:nvSpPr>
          <p:spPr>
            <a:xfrm>
              <a:off x="1990708" y="2758238"/>
              <a:ext cx="262512" cy="26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</a:p>
          </p:txBody>
        </p:sp>
        <p:sp>
          <p:nvSpPr>
            <p:cNvPr id="734" name="Shape 734"/>
            <p:cNvSpPr/>
            <p:nvPr/>
          </p:nvSpPr>
          <p:spPr>
            <a:xfrm>
              <a:off x="896912" y="1598027"/>
              <a:ext cx="1246928" cy="80996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35" name="Shape 735"/>
            <p:cNvSpPr/>
            <p:nvPr/>
          </p:nvSpPr>
          <p:spPr>
            <a:xfrm flipV="1">
              <a:off x="875036" y="3393071"/>
              <a:ext cx="1290680" cy="78807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36" name="Shape 736"/>
            <p:cNvSpPr/>
            <p:nvPr/>
          </p:nvSpPr>
          <p:spPr>
            <a:xfrm flipH="1">
              <a:off x="109379" y="1641808"/>
              <a:ext cx="1" cy="249555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37" name="Shape 737"/>
            <p:cNvSpPr/>
            <p:nvPr/>
          </p:nvSpPr>
          <p:spPr>
            <a:xfrm>
              <a:off x="875036" y="65672"/>
              <a:ext cx="43753" cy="155424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38" name="Shape 738"/>
            <p:cNvSpPr/>
            <p:nvPr/>
          </p:nvSpPr>
          <p:spPr>
            <a:xfrm flipH="1">
              <a:off x="240635" y="4159250"/>
              <a:ext cx="656278" cy="242987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39" name="Shape 739"/>
            <p:cNvSpPr/>
            <p:nvPr/>
          </p:nvSpPr>
          <p:spPr>
            <a:xfrm>
              <a:off x="2165715" y="2867692"/>
              <a:ext cx="1990709" cy="54727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40" name="Shape 740"/>
            <p:cNvSpPr/>
            <p:nvPr/>
          </p:nvSpPr>
          <p:spPr>
            <a:xfrm>
              <a:off x="1990708" y="2254751"/>
              <a:ext cx="262512" cy="26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</a:p>
          </p:txBody>
        </p:sp>
        <p:sp>
          <p:nvSpPr>
            <p:cNvPr id="741" name="Shape 741"/>
            <p:cNvSpPr/>
            <p:nvPr/>
          </p:nvSpPr>
          <p:spPr>
            <a:xfrm>
              <a:off x="1990708" y="3261727"/>
              <a:ext cx="262512" cy="26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</a:p>
          </p:txBody>
        </p:sp>
        <p:sp>
          <p:nvSpPr>
            <p:cNvPr id="742" name="Shape 742"/>
            <p:cNvSpPr/>
            <p:nvPr/>
          </p:nvSpPr>
          <p:spPr>
            <a:xfrm flipH="1">
              <a:off x="2143839" y="2451767"/>
              <a:ext cx="1" cy="98508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43" name="Shape 743"/>
            <p:cNvSpPr/>
            <p:nvPr/>
          </p:nvSpPr>
          <p:spPr>
            <a:xfrm>
              <a:off x="371890" y="1488573"/>
              <a:ext cx="262512" cy="26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</a:p>
          </p:txBody>
        </p:sp>
        <p:sp>
          <p:nvSpPr>
            <p:cNvPr id="744" name="Shape 744"/>
            <p:cNvSpPr/>
            <p:nvPr/>
          </p:nvSpPr>
          <p:spPr>
            <a:xfrm>
              <a:off x="0" y="1488573"/>
              <a:ext cx="262511" cy="26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</a:p>
          </p:txBody>
        </p:sp>
        <p:sp>
          <p:nvSpPr>
            <p:cNvPr id="745" name="Shape 745"/>
            <p:cNvSpPr/>
            <p:nvPr/>
          </p:nvSpPr>
          <p:spPr>
            <a:xfrm>
              <a:off x="787533" y="4027904"/>
              <a:ext cx="262511" cy="26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</a:p>
          </p:txBody>
        </p:sp>
        <p:sp>
          <p:nvSpPr>
            <p:cNvPr id="746" name="Shape 746"/>
            <p:cNvSpPr/>
            <p:nvPr/>
          </p:nvSpPr>
          <p:spPr>
            <a:xfrm>
              <a:off x="131255" y="4203031"/>
              <a:ext cx="459395" cy="245176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47" name="Shape 747"/>
            <p:cNvSpPr/>
            <p:nvPr/>
          </p:nvSpPr>
          <p:spPr>
            <a:xfrm>
              <a:off x="393766" y="4049795"/>
              <a:ext cx="262512" cy="26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</a:p>
          </p:txBody>
        </p:sp>
        <p:sp>
          <p:nvSpPr>
            <p:cNvPr id="748" name="Shape 748"/>
            <p:cNvSpPr/>
            <p:nvPr/>
          </p:nvSpPr>
          <p:spPr>
            <a:xfrm>
              <a:off x="21875" y="4049795"/>
              <a:ext cx="262512" cy="26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</a:p>
          </p:txBody>
        </p:sp>
        <p:sp>
          <p:nvSpPr>
            <p:cNvPr id="749" name="Shape 749"/>
            <p:cNvSpPr/>
            <p:nvPr/>
          </p:nvSpPr>
          <p:spPr>
            <a:xfrm>
              <a:off x="131255" y="1598027"/>
              <a:ext cx="787534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50" name="Shape 750"/>
            <p:cNvSpPr/>
            <p:nvPr/>
          </p:nvSpPr>
          <p:spPr>
            <a:xfrm>
              <a:off x="109379" y="4137359"/>
              <a:ext cx="853162" cy="2189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51" name="Shape 751"/>
            <p:cNvSpPr/>
            <p:nvPr/>
          </p:nvSpPr>
          <p:spPr>
            <a:xfrm>
              <a:off x="481270" y="4159250"/>
              <a:ext cx="459395" cy="245176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52" name="Shape 752"/>
            <p:cNvSpPr/>
            <p:nvPr/>
          </p:nvSpPr>
          <p:spPr>
            <a:xfrm>
              <a:off x="65627" y="21890"/>
              <a:ext cx="43753" cy="155424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53" name="Shape 753"/>
            <p:cNvSpPr/>
            <p:nvPr/>
          </p:nvSpPr>
          <p:spPr>
            <a:xfrm>
              <a:off x="503146" y="0"/>
              <a:ext cx="43753" cy="155424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54" name="Shape 754"/>
            <p:cNvSpPr/>
            <p:nvPr/>
          </p:nvSpPr>
          <p:spPr>
            <a:xfrm flipV="1">
              <a:off x="2165715" y="2955256"/>
              <a:ext cx="2012585" cy="41592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55" name="Shape 755"/>
            <p:cNvSpPr/>
            <p:nvPr/>
          </p:nvSpPr>
          <p:spPr>
            <a:xfrm>
              <a:off x="2165715" y="2364204"/>
              <a:ext cx="1968834" cy="2189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pic>
        <p:nvPicPr>
          <p:cNvPr id="75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9017668"/>
            <a:ext cx="127000" cy="494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9017000"/>
            <a:ext cx="127000" cy="494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7300" y="4381500"/>
            <a:ext cx="127000" cy="494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7300" y="4940300"/>
            <a:ext cx="127000" cy="494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7300" y="5499100"/>
            <a:ext cx="127000" cy="494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9017000"/>
            <a:ext cx="127000" cy="494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2100" y="1739900"/>
            <a:ext cx="127000" cy="494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9200" y="1739900"/>
            <a:ext cx="127000" cy="494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1739900"/>
            <a:ext cx="127000" cy="494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82828" y="6197600"/>
            <a:ext cx="127173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5100" y="4051300"/>
            <a:ext cx="127172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8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900" y="4940300"/>
            <a:ext cx="127172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83000" y="3708400"/>
            <a:ext cx="127172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9500" y="4051300"/>
            <a:ext cx="127172" cy="4953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74" name="Group 774"/>
          <p:cNvGrpSpPr/>
          <p:nvPr/>
        </p:nvGrpSpPr>
        <p:grpSpPr>
          <a:xfrm>
            <a:off x="5102320" y="863600"/>
            <a:ext cx="7153192" cy="2755902"/>
            <a:chOff x="0" y="0"/>
            <a:chExt cx="7153191" cy="2755900"/>
          </a:xfrm>
        </p:grpSpPr>
        <p:pic>
          <p:nvPicPr>
            <p:cNvPr id="771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3299" y="0"/>
              <a:ext cx="3475279" cy="8105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2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911878"/>
              <a:ext cx="5825905" cy="8713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3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02172" y="1884548"/>
              <a:ext cx="5451020" cy="8713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75" name="Shape 775"/>
          <p:cNvSpPr/>
          <p:nvPr/>
        </p:nvSpPr>
        <p:spPr>
          <a:xfrm>
            <a:off x="1701800" y="5956300"/>
            <a:ext cx="1701800" cy="99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776" name="Shape 776"/>
          <p:cNvSpPr/>
          <p:nvPr/>
        </p:nvSpPr>
        <p:spPr>
          <a:xfrm>
            <a:off x="1028700" y="3454400"/>
            <a:ext cx="3733800" cy="3733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777" name="Shape 777"/>
          <p:cNvSpPr/>
          <p:nvPr/>
        </p:nvSpPr>
        <p:spPr>
          <a:xfrm>
            <a:off x="7024222" y="3746500"/>
            <a:ext cx="5397501" cy="582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381000" indent="-330200" defTabSz="584200">
              <a:buSzPct val="125000"/>
              <a:buChar char="•"/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If any cycle edge in the cut, then at least two plus one more by parity: 4/9 + 4/9 + 1/9</a:t>
            </a:r>
            <a:endParaRPr sz="3600">
              <a:latin typeface="+mn-lt"/>
              <a:ea typeface="+mn-ea"/>
              <a:cs typeface="+mn-cs"/>
              <a:sym typeface="Gill Sans"/>
            </a:endParaRPr>
          </a:p>
          <a:p>
            <a:pPr lvl="0" defTabSz="584200">
              <a:defRPr sz="1800"/>
            </a:pPr>
            <a:endParaRPr sz="3600">
              <a:latin typeface="+mn-lt"/>
              <a:ea typeface="+mn-ea"/>
              <a:cs typeface="+mn-cs"/>
              <a:sym typeface="Gill Sans"/>
            </a:endParaRPr>
          </a:p>
          <a:p>
            <a:pPr lvl="0" marL="381000" indent="-330200" defTabSz="584200">
              <a:buSzPct val="125000"/>
              <a:buChar char="•"/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If no cycle edge in the cut, then at least 9 pattern edges.</a:t>
            </a:r>
            <a:endParaRPr sz="3600">
              <a:latin typeface="+mn-lt"/>
              <a:ea typeface="+mn-ea"/>
              <a:cs typeface="+mn-cs"/>
              <a:sym typeface="Gill Sans"/>
            </a:endParaRPr>
          </a:p>
          <a:p>
            <a:pPr lvl="0" marL="381000" indent="-330200" defTabSz="584200">
              <a:buSzPct val="125000"/>
              <a:buChar char="•"/>
              <a:defRPr sz="1800"/>
            </a:pPr>
            <a:endParaRPr sz="3600">
              <a:latin typeface="+mn-lt"/>
              <a:ea typeface="+mn-ea"/>
              <a:cs typeface="+mn-cs"/>
              <a:sym typeface="Gill Sans"/>
            </a:endParaRPr>
          </a:p>
          <a:p>
            <a:pPr lvl="0" marL="381000" indent="-330200" defTabSz="584200">
              <a:buSzPct val="125000"/>
              <a:buChar char="•"/>
              <a:defRPr sz="1800"/>
            </a:pPr>
            <a:r>
              <a:rPr sz="3600">
                <a:latin typeface="+mn-lt"/>
                <a:ea typeface="+mn-ea"/>
                <a:cs typeface="+mn-cs"/>
                <a:sym typeface="Gill Sans"/>
              </a:rPr>
              <a:t>Can show matching has cost at most 1/9 P - 4/9 C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xi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5" grpId="1"/>
      <p:bldP build="whole" bldLvl="1" animBg="1" rev="0" advAuto="0" spid="775" grpId="2"/>
      <p:bldP build="whole" bldLvl="1" animBg="1" rev="0" advAuto="0" spid="776" grpId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Costs</a:t>
            </a:r>
          </a:p>
        </p:txBody>
      </p:sp>
      <p:sp>
        <p:nvSpPr>
          <p:cNvPr id="780" name="Shape 780"/>
          <p:cNvSpPr/>
          <p:nvPr>
            <p:ph type="body" idx="1"/>
          </p:nvPr>
        </p:nvSpPr>
        <p:spPr>
          <a:xfrm>
            <a:off x="1270000" y="2768600"/>
            <a:ext cx="10464800" cy="3695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70345" indent="-490945" defTabSz="514095">
              <a:spcBef>
                <a:spcPts val="2100"/>
              </a:spcBef>
              <a:defRPr sz="1800"/>
            </a:pPr>
            <a:r>
              <a:rPr sz="3607"/>
              <a:t>Cost of pattern edge: cost of pattern minus cost of path.  So total cost of pattern edges in matching is 4P - 3P = P.</a:t>
            </a:r>
            <a:endParaRPr sz="3607"/>
          </a:p>
          <a:p>
            <a:pPr lvl="0" marL="770345" indent="-490945" defTabSz="514095">
              <a:spcBef>
                <a:spcPts val="2100"/>
              </a:spcBef>
              <a:defRPr sz="1800"/>
            </a:pPr>
            <a:r>
              <a:rPr sz="3607"/>
              <a:t>Cost of cycle edge: negative of cost of edge.</a:t>
            </a:r>
            <a:endParaRPr sz="3607"/>
          </a:p>
          <a:p>
            <a:pPr lvl="0" marL="770345" indent="-490945" defTabSz="514095">
              <a:spcBef>
                <a:spcPts val="2100"/>
              </a:spcBef>
              <a:defRPr sz="1800"/>
            </a:pPr>
            <a:r>
              <a:rPr sz="3607"/>
              <a:t>If no pattern edge in matching, then insert the path.</a:t>
            </a:r>
          </a:p>
        </p:txBody>
      </p:sp>
      <p:pic>
        <p:nvPicPr>
          <p:cNvPr id="781" name="patterns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400" y="6767772"/>
            <a:ext cx="7620000" cy="2274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3921" y="355600"/>
            <a:ext cx="4091687" cy="904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6412" y="456432"/>
            <a:ext cx="3854741" cy="88392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851675" y="1088341"/>
            <a:ext cx="3175001" cy="193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defTabSz="584200"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A 24978 city instance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defTabSz="584200"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from Sweden solved by Applegate, Bixby, Chvátal, Cook, and Helsgaun (2004)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Bounding the cost</a:t>
            </a:r>
          </a:p>
        </p:txBody>
      </p:sp>
      <p:sp>
        <p:nvSpPr>
          <p:cNvPr id="784" name="Shape 7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100"/>
              <a:t>P = total cost of all path edges</a:t>
            </a:r>
            <a:endParaRPr sz="4100"/>
          </a:p>
          <a:p>
            <a:pPr lvl="0">
              <a:defRPr sz="1800"/>
            </a:pPr>
            <a:r>
              <a:rPr sz="4100"/>
              <a:t>C = total cost all cycle edges</a:t>
            </a:r>
            <a:endParaRPr sz="4100"/>
          </a:p>
          <a:p>
            <a:pPr lvl="0">
              <a:defRPr sz="1800"/>
            </a:pPr>
            <a:r>
              <a:rPr sz="4100"/>
              <a:t>So fractional 2-matching costs P + C/2</a:t>
            </a:r>
            <a:endParaRPr sz="4100"/>
          </a:p>
          <a:p>
            <a:pPr lvl="0">
              <a:defRPr sz="1800"/>
            </a:pPr>
            <a:r>
              <a:rPr sz="4100"/>
              <a:t>Matching costs at most 1/9 P - 4/9 C</a:t>
            </a:r>
            <a:endParaRPr sz="4100"/>
          </a:p>
          <a:p>
            <a:pPr lvl="0">
              <a:defRPr sz="1800"/>
            </a:pPr>
            <a:r>
              <a:rPr sz="4100"/>
              <a:t>So graphical 2-matching costs</a:t>
            </a:r>
          </a:p>
        </p:txBody>
      </p:sp>
      <p:pic>
        <p:nvPicPr>
          <p:cNvPr id="78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8013700"/>
            <a:ext cx="9982200" cy="110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Bounding the cost</a:t>
            </a:r>
          </a:p>
        </p:txBody>
      </p:sp>
      <p:sp>
        <p:nvSpPr>
          <p:cNvPr id="788" name="Shape 7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100"/>
              <a:t>P = total cost of all path edges</a:t>
            </a:r>
            <a:endParaRPr sz="4100"/>
          </a:p>
          <a:p>
            <a:pPr lvl="0">
              <a:defRPr sz="1800"/>
            </a:pPr>
            <a:r>
              <a:rPr sz="4100"/>
              <a:t>C = total cost all cycle edges</a:t>
            </a:r>
            <a:endParaRPr sz="4100"/>
          </a:p>
          <a:p>
            <a:pPr lvl="0">
              <a:defRPr sz="1800"/>
            </a:pPr>
            <a:r>
              <a:rPr sz="4100"/>
              <a:t>So fractional 2-matching costs P + C/2</a:t>
            </a:r>
            <a:endParaRPr sz="4100"/>
          </a:p>
          <a:p>
            <a:pPr lvl="0">
              <a:defRPr sz="1800"/>
            </a:pPr>
            <a:r>
              <a:rPr sz="4100"/>
              <a:t>Perfect matching in the new graph costs at most 1/9 P - 4/9 C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Bounding the cost</a:t>
            </a:r>
          </a:p>
        </p:txBody>
      </p:sp>
      <p:sp>
        <p:nvSpPr>
          <p:cNvPr id="791" name="Shape 791"/>
          <p:cNvSpPr/>
          <p:nvPr>
            <p:ph type="body" idx="1"/>
          </p:nvPr>
        </p:nvSpPr>
        <p:spPr>
          <a:xfrm>
            <a:off x="1270000" y="2286000"/>
            <a:ext cx="10464800" cy="3289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100"/>
              <a:t>Can show again that the graphical 2-matching costs at most P + C + matching, so it costs at most</a:t>
            </a:r>
          </a:p>
        </p:txBody>
      </p:sp>
      <p:sp>
        <p:nvSpPr>
          <p:cNvPr id="792" name="Shape 792"/>
          <p:cNvSpPr/>
          <p:nvPr/>
        </p:nvSpPr>
        <p:spPr>
          <a:xfrm>
            <a:off x="4166722" y="6908800"/>
            <a:ext cx="7988301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4200">
                <a:latin typeface="+mn-lt"/>
                <a:ea typeface="+mn-ea"/>
                <a:cs typeface="+mn-cs"/>
                <a:sym typeface="Gill Sans"/>
              </a:rPr>
              <a:t>Graphical 2M </a:t>
            </a:r>
            <a:r>
              <a:rPr sz="4200">
                <a:latin typeface="+mn-lt"/>
                <a:ea typeface="+mn-ea"/>
                <a:cs typeface="+mn-cs"/>
                <a:sym typeface="Gill Sans"/>
              </a:rPr>
              <a:t>≤ 10/9 </a:t>
            </a:r>
            <a:r>
              <a:rPr sz="4200">
                <a:latin typeface="+mn-lt"/>
                <a:ea typeface="+mn-ea"/>
                <a:cs typeface="+mn-cs"/>
                <a:sym typeface="Gill Sans"/>
              </a:rPr>
              <a:t>Fractional 2M</a:t>
            </a:r>
          </a:p>
        </p:txBody>
      </p:sp>
      <p:sp>
        <p:nvSpPr>
          <p:cNvPr id="793" name="Shape 793"/>
          <p:cNvSpPr/>
          <p:nvPr/>
        </p:nvSpPr>
        <p:spPr>
          <a:xfrm>
            <a:off x="2565400" y="6908800"/>
            <a:ext cx="16002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2M ≤</a:t>
            </a:r>
          </a:p>
        </p:txBody>
      </p:sp>
      <p:sp>
        <p:nvSpPr>
          <p:cNvPr id="794" name="Shape 794"/>
          <p:cNvSpPr/>
          <p:nvPr/>
        </p:nvSpPr>
        <p:spPr>
          <a:xfrm>
            <a:off x="6490822" y="7950200"/>
            <a:ext cx="5080001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≤ 10/9 Subtour</a:t>
            </a:r>
          </a:p>
        </p:txBody>
      </p:sp>
      <p:pic>
        <p:nvPicPr>
          <p:cNvPr id="79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1700" y="5067300"/>
            <a:ext cx="9982200" cy="110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2" grpId="1"/>
      <p:bldP build="whole" bldLvl="1" animBg="1" rev="0" advAuto="0" spid="793" grpId="2"/>
      <p:bldP build="whole" bldLvl="1" animBg="1" rev="0" advAuto="0" spid="794" grpId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Proving μ ≤ 10/9</a:t>
            </a:r>
          </a:p>
        </p:txBody>
      </p:sp>
      <p:sp>
        <p:nvSpPr>
          <p:cNvPr id="798" name="Shape 798"/>
          <p:cNvSpPr/>
          <p:nvPr>
            <p:ph type="body" idx="1"/>
          </p:nvPr>
        </p:nvSpPr>
        <p:spPr>
          <a:xfrm>
            <a:off x="1270000" y="2578100"/>
            <a:ext cx="10464800" cy="4076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09068" indent="-451893" defTabSz="473201">
              <a:spcBef>
                <a:spcPts val="1900"/>
              </a:spcBef>
              <a:defRPr sz="1800"/>
            </a:pPr>
            <a:r>
              <a:rPr sz="3321"/>
              <a:t>To prove stronger results, we give a polyhedral formulation for graphical 2-matchings.</a:t>
            </a:r>
            <a:endParaRPr sz="3321"/>
          </a:p>
          <a:p>
            <a:pPr lvl="0" marL="709068" indent="-451893" defTabSz="473201">
              <a:spcBef>
                <a:spcPts val="1900"/>
              </a:spcBef>
              <a:defRPr sz="1800"/>
            </a:pPr>
            <a:r>
              <a:rPr sz="3321"/>
              <a:t>For all i∈V, create i’ and i’’</a:t>
            </a:r>
            <a:endParaRPr sz="3321"/>
          </a:p>
          <a:p>
            <a:pPr lvl="1" marL="1069113" indent="-451893" defTabSz="473201">
              <a:spcBef>
                <a:spcPts val="1900"/>
              </a:spcBef>
              <a:buChar char="-"/>
              <a:defRPr sz="1800"/>
            </a:pPr>
            <a:r>
              <a:rPr sz="3321"/>
              <a:t>i’ </a:t>
            </a:r>
            <a:r>
              <a:rPr i="1" sz="3321"/>
              <a:t>required</a:t>
            </a:r>
            <a:r>
              <a:rPr sz="3321"/>
              <a:t>: must have degree 2</a:t>
            </a:r>
            <a:endParaRPr sz="3321"/>
          </a:p>
          <a:p>
            <a:pPr lvl="1" marL="1069113" indent="-451893" defTabSz="473201">
              <a:spcBef>
                <a:spcPts val="1900"/>
              </a:spcBef>
              <a:buChar char="-"/>
              <a:defRPr sz="1800"/>
            </a:pPr>
            <a:r>
              <a:rPr sz="3321"/>
              <a:t>i’’ </a:t>
            </a:r>
            <a:r>
              <a:rPr i="1" sz="3321"/>
              <a:t>optional</a:t>
            </a:r>
            <a:r>
              <a:rPr sz="3321"/>
              <a:t>: may have degree 0 or 2</a:t>
            </a:r>
            <a:endParaRPr sz="3321"/>
          </a:p>
          <a:p>
            <a:pPr lvl="0" marL="709068" indent="-451893" defTabSz="473201">
              <a:spcBef>
                <a:spcPts val="1900"/>
              </a:spcBef>
              <a:defRPr sz="1800"/>
            </a:pPr>
            <a:r>
              <a:rPr sz="3321"/>
              <a:t>For all (i,j)∈E, create edges (i’,j’), (i’,j’’), (i’’,j’)</a:t>
            </a:r>
          </a:p>
        </p:txBody>
      </p:sp>
      <p:sp>
        <p:nvSpPr>
          <p:cNvPr id="799" name="Shape 799"/>
          <p:cNvSpPr/>
          <p:nvPr/>
        </p:nvSpPr>
        <p:spPr>
          <a:xfrm>
            <a:off x="4559433" y="7558504"/>
            <a:ext cx="262512" cy="262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800" name="Shape 800"/>
          <p:cNvSpPr/>
          <p:nvPr/>
        </p:nvSpPr>
        <p:spPr>
          <a:xfrm>
            <a:off x="4559300" y="8026399"/>
            <a:ext cx="262511" cy="262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801" name="Shape 801"/>
          <p:cNvSpPr/>
          <p:nvPr/>
        </p:nvSpPr>
        <p:spPr>
          <a:xfrm>
            <a:off x="6350000" y="7556499"/>
            <a:ext cx="262511" cy="262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802" name="Shape 802"/>
          <p:cNvSpPr/>
          <p:nvPr/>
        </p:nvSpPr>
        <p:spPr>
          <a:xfrm>
            <a:off x="6350000" y="8026399"/>
            <a:ext cx="262511" cy="262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803" name="Shape 803"/>
          <p:cNvSpPr/>
          <p:nvPr/>
        </p:nvSpPr>
        <p:spPr>
          <a:xfrm>
            <a:off x="8140700" y="7556499"/>
            <a:ext cx="262511" cy="262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804" name="Shape 804"/>
          <p:cNvSpPr/>
          <p:nvPr/>
        </p:nvSpPr>
        <p:spPr>
          <a:xfrm>
            <a:off x="8140700" y="8026399"/>
            <a:ext cx="262511" cy="262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805" name="Shape 805"/>
          <p:cNvSpPr/>
          <p:nvPr/>
        </p:nvSpPr>
        <p:spPr>
          <a:xfrm>
            <a:off x="4699000" y="7696200"/>
            <a:ext cx="1778000" cy="4699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06" name="Shape 806"/>
          <p:cNvSpPr/>
          <p:nvPr/>
        </p:nvSpPr>
        <p:spPr>
          <a:xfrm>
            <a:off x="6477000" y="7658100"/>
            <a:ext cx="1803400" cy="7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07" name="Shape 807"/>
          <p:cNvSpPr/>
          <p:nvPr/>
        </p:nvSpPr>
        <p:spPr>
          <a:xfrm>
            <a:off x="4699000" y="7658100"/>
            <a:ext cx="1790700" cy="25405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08" name="Shape 808"/>
          <p:cNvSpPr/>
          <p:nvPr/>
        </p:nvSpPr>
        <p:spPr>
          <a:xfrm flipV="1">
            <a:off x="6489700" y="7670800"/>
            <a:ext cx="1790700" cy="4826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09" name="Shape 809"/>
          <p:cNvSpPr/>
          <p:nvPr/>
        </p:nvSpPr>
        <p:spPr>
          <a:xfrm>
            <a:off x="4569798" y="7042150"/>
            <a:ext cx="247949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i’</a:t>
            </a:r>
          </a:p>
        </p:txBody>
      </p:sp>
      <p:sp>
        <p:nvSpPr>
          <p:cNvPr id="810" name="Shape 810"/>
          <p:cNvSpPr/>
          <p:nvPr/>
        </p:nvSpPr>
        <p:spPr>
          <a:xfrm>
            <a:off x="4538588" y="8394700"/>
            <a:ext cx="314772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i’’</a:t>
            </a:r>
          </a:p>
        </p:txBody>
      </p:sp>
      <p:sp>
        <p:nvSpPr>
          <p:cNvPr id="811" name="Shape 811"/>
          <p:cNvSpPr/>
          <p:nvPr/>
        </p:nvSpPr>
        <p:spPr>
          <a:xfrm>
            <a:off x="6362700" y="7048500"/>
            <a:ext cx="247948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j’</a:t>
            </a:r>
          </a:p>
        </p:txBody>
      </p:sp>
      <p:sp>
        <p:nvSpPr>
          <p:cNvPr id="812" name="Shape 812"/>
          <p:cNvSpPr/>
          <p:nvPr/>
        </p:nvSpPr>
        <p:spPr>
          <a:xfrm>
            <a:off x="8113811" y="7048500"/>
            <a:ext cx="327125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k’</a:t>
            </a:r>
          </a:p>
        </p:txBody>
      </p:sp>
      <p:sp>
        <p:nvSpPr>
          <p:cNvPr id="813" name="Shape 813"/>
          <p:cNvSpPr/>
          <p:nvPr/>
        </p:nvSpPr>
        <p:spPr>
          <a:xfrm>
            <a:off x="6324600" y="8394700"/>
            <a:ext cx="314772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j’’</a:t>
            </a:r>
          </a:p>
        </p:txBody>
      </p:sp>
      <p:sp>
        <p:nvSpPr>
          <p:cNvPr id="814" name="Shape 814"/>
          <p:cNvSpPr/>
          <p:nvPr/>
        </p:nvSpPr>
        <p:spPr>
          <a:xfrm>
            <a:off x="8075711" y="8394700"/>
            <a:ext cx="393949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k’’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The formulation</a:t>
            </a:r>
          </a:p>
        </p:txBody>
      </p:sp>
      <p:pic>
        <p:nvPicPr>
          <p:cNvPr id="81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4072529"/>
            <a:ext cx="2984500" cy="766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8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8500" y="4977100"/>
            <a:ext cx="3124200" cy="76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6100" y="5878734"/>
            <a:ext cx="10731500" cy="763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820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60600" y="6780614"/>
            <a:ext cx="3873500" cy="382187"/>
          </a:xfrm>
          <a:prstGeom prst="rect">
            <a:avLst/>
          </a:prstGeom>
          <a:ln w="12700">
            <a:miter lim="400000"/>
          </a:ln>
        </p:spPr>
      </p:pic>
      <p:sp>
        <p:nvSpPr>
          <p:cNvPr id="821" name="Shape 821"/>
          <p:cNvSpPr/>
          <p:nvPr/>
        </p:nvSpPr>
        <p:spPr>
          <a:xfrm>
            <a:off x="1661765" y="8025100"/>
            <a:ext cx="968127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Can show that the extreme points of this LP are graphical 2-matchings.</a:t>
            </a: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Proving μ ≤10/9</a:t>
            </a:r>
          </a:p>
        </p:txBody>
      </p:sp>
      <p:sp>
        <p:nvSpPr>
          <p:cNvPr id="824" name="Shape 824"/>
          <p:cNvSpPr/>
          <p:nvPr>
            <p:ph type="body" idx="1"/>
          </p:nvPr>
        </p:nvSpPr>
        <p:spPr>
          <a:xfrm>
            <a:off x="1270000" y="2768600"/>
            <a:ext cx="10464800" cy="8382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4100"/>
              <a:t>Given Subtour LP soln x, set </a:t>
            </a:r>
          </a:p>
        </p:txBody>
      </p:sp>
      <p:pic>
        <p:nvPicPr>
          <p:cNvPr id="82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5926729"/>
            <a:ext cx="2984500" cy="766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800" y="6844000"/>
            <a:ext cx="3124200" cy="76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7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6900" y="9015814"/>
            <a:ext cx="3873500" cy="3821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33" name="Group 833"/>
          <p:cNvGrpSpPr/>
          <p:nvPr/>
        </p:nvGrpSpPr>
        <p:grpSpPr>
          <a:xfrm>
            <a:off x="7276007" y="5727700"/>
            <a:ext cx="5474804" cy="3467102"/>
            <a:chOff x="0" y="0"/>
            <a:chExt cx="5474803" cy="3467101"/>
          </a:xfrm>
        </p:grpSpPr>
        <p:pic>
          <p:nvPicPr>
            <p:cNvPr id="828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61075" y="2136701"/>
              <a:ext cx="4313729" cy="693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9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781749" cy="6450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0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838554"/>
              <a:ext cx="1257835" cy="266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1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01390" y="1273957"/>
              <a:ext cx="3241343" cy="693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2" name="dropped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06209" y="3168769"/>
              <a:ext cx="3023642" cy="2983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34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12355" y="7759700"/>
            <a:ext cx="4651745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5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557294" y="8509000"/>
            <a:ext cx="5872206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6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681555" y="2908300"/>
            <a:ext cx="2672245" cy="232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roup 840"/>
          <p:cNvGrpSpPr/>
          <p:nvPr/>
        </p:nvGrpSpPr>
        <p:grpSpPr>
          <a:xfrm>
            <a:off x="4902200" y="919786"/>
            <a:ext cx="3200400" cy="4325314"/>
            <a:chOff x="-101600" y="-101600"/>
            <a:chExt cx="3200400" cy="4325313"/>
          </a:xfrm>
        </p:grpSpPr>
        <p:pic>
          <p:nvPicPr>
            <p:cNvPr id="839" name="edmonds.jpg"/>
            <p:cNvPicPr/>
            <p:nvPr/>
          </p:nvPicPr>
          <p:blipFill>
            <a:blip r:embed="rId2">
              <a:extLst/>
            </a:blip>
            <a:srcRect l="0" t="7647" r="0" b="7843"/>
            <a:stretch>
              <a:fillRect/>
            </a:stretch>
          </p:blipFill>
          <p:spPr>
            <a:xfrm>
              <a:off x="0" y="0"/>
              <a:ext cx="2984500" cy="39824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3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01600" y="-101600"/>
              <a:ext cx="3200400" cy="4325314"/>
            </a:xfrm>
            <a:prstGeom prst="rect">
              <a:avLst/>
            </a:prstGeom>
            <a:effectLst/>
          </p:spPr>
        </p:pic>
      </p:grpSp>
      <p:pic>
        <p:nvPicPr>
          <p:cNvPr id="841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09895" y="6718300"/>
            <a:ext cx="7766005" cy="2362200"/>
          </a:xfrm>
          <a:prstGeom prst="rect">
            <a:avLst/>
          </a:prstGeom>
        </p:spPr>
      </p:pic>
      <p:sp>
        <p:nvSpPr>
          <p:cNvPr id="842" name="Shape 842"/>
          <p:cNvSpPr/>
          <p:nvPr/>
        </p:nvSpPr>
        <p:spPr>
          <a:xfrm>
            <a:off x="4666102" y="5791200"/>
            <a:ext cx="366214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Edmonds (1967)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1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Some conjectures</a:t>
            </a:r>
          </a:p>
        </p:txBody>
      </p:sp>
      <p:sp>
        <p:nvSpPr>
          <p:cNvPr id="845" name="Shape 8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100"/>
              <a:t>For the 1,2-TSP we conjecture that γ₁₂ = 10/9.  We show γ₁₂ ≤ 5/4.</a:t>
            </a:r>
            <a:endParaRPr sz="4100"/>
          </a:p>
          <a:p>
            <a:pPr lvl="0">
              <a:defRPr sz="1800"/>
            </a:pPr>
            <a:r>
              <a:rPr sz="4100"/>
              <a:t>Computation shows the conjecture is true for n ≤ 12.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45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An observation</a:t>
            </a:r>
          </a:p>
        </p:txBody>
      </p:sp>
      <p:sp>
        <p:nvSpPr>
          <p:cNvPr id="848" name="Shape 8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100"/>
              <a:t>We know</a:t>
            </a:r>
            <a:endParaRPr sz="4100"/>
          </a:p>
          <a:p>
            <a:pPr lvl="1">
              <a:buFont typeface="Lucida Grande"/>
              <a:buChar char="‣"/>
              <a:defRPr sz="1800"/>
            </a:pPr>
            <a:r>
              <a:rPr sz="4100"/>
              <a:t>  </a:t>
            </a:r>
            <a:endParaRPr sz="4100"/>
          </a:p>
          <a:p>
            <a:pPr lvl="1">
              <a:buFont typeface="Lucida Grande"/>
              <a:buChar char="‣"/>
              <a:defRPr sz="1800"/>
            </a:pPr>
            <a:r>
              <a:rPr sz="4100"/>
              <a:t>   </a:t>
            </a:r>
            <a:endParaRPr sz="4100"/>
          </a:p>
          <a:p>
            <a:pPr lvl="0">
              <a:defRPr sz="1800"/>
            </a:pPr>
            <a:r>
              <a:rPr sz="4100"/>
              <a:t>We conjecture γ ≤ 4/3, γ₁₂ ≤ 10/9.</a:t>
            </a:r>
            <a:endParaRPr sz="4100"/>
          </a:p>
          <a:p>
            <a:pPr lvl="0">
              <a:defRPr sz="1800"/>
            </a:pPr>
            <a:r>
              <a:rPr sz="4100"/>
              <a:t>Coincidence?</a:t>
            </a:r>
          </a:p>
        </p:txBody>
      </p:sp>
      <p:pic>
        <p:nvPicPr>
          <p:cNvPr id="84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1300" y="4241055"/>
            <a:ext cx="5575301" cy="85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7800" y="5190779"/>
            <a:ext cx="6845300" cy="8544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Another conjecture</a:t>
            </a:r>
          </a:p>
        </p:txBody>
      </p:sp>
      <p:sp>
        <p:nvSpPr>
          <p:cNvPr id="853" name="Shape 853"/>
          <p:cNvSpPr/>
          <p:nvPr>
            <p:ph type="body" idx="1"/>
          </p:nvPr>
        </p:nvSpPr>
        <p:spPr>
          <a:xfrm>
            <a:off x="1270000" y="2768600"/>
            <a:ext cx="107061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100"/>
              <a:t>Conjecture: The worst case for the Subtour LP integrality gap (both γ and γ₁₂) occurs for solutions that are fractional 2-matchings.</a:t>
            </a:r>
            <a:endParaRPr sz="4100"/>
          </a:p>
          <a:p>
            <a:pPr lvl="0">
              <a:defRPr sz="1800"/>
            </a:pPr>
            <a:r>
              <a:rPr sz="4100"/>
              <a:t>Note: we don’t even know tight bounds on γ and γ₁₂ in this case, though we can show γ₁₂ ≤ 7/6 in this case.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droppedImag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114" y="1193800"/>
            <a:ext cx="11560886" cy="660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" y="927100"/>
            <a:ext cx="12611100" cy="7887073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508776" y="7298641"/>
            <a:ext cx="2667001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defTabSz="584200"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A 42 city instance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defTabSz="584200"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solved by Dantzig, Fulkerson, and Johnson (1954)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Best-of-Many Christofides’</a:t>
            </a:r>
          </a:p>
        </p:txBody>
      </p:sp>
      <p:sp>
        <p:nvSpPr>
          <p:cNvPr id="856" name="Shape 8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537463">
              <a:spcBef>
                <a:spcPts val="2200"/>
              </a:spcBef>
              <a:buSzTx/>
              <a:buNone/>
              <a:defRPr sz="1800"/>
            </a:pPr>
            <a:r>
              <a:rPr sz="3772"/>
              <a:t>A conjectured algorithm (Oveis Gharan, Saberi, Singh 2010;  An, Kleinberg, Shmoys 2012):</a:t>
            </a:r>
            <a:endParaRPr sz="3772"/>
          </a:p>
          <a:p>
            <a:pPr lvl="1" marL="1226819" indent="-525780" defTabSz="537463">
              <a:spcBef>
                <a:spcPts val="2200"/>
              </a:spcBef>
              <a:defRPr sz="1800"/>
            </a:pPr>
            <a:r>
              <a:rPr sz="3772"/>
              <a:t>Solve Subtour LP for x.</a:t>
            </a:r>
            <a:endParaRPr sz="3772"/>
          </a:p>
          <a:p>
            <a:pPr lvl="1" marL="1226819" indent="-525780" defTabSz="537463">
              <a:spcBef>
                <a:spcPts val="2200"/>
              </a:spcBef>
              <a:defRPr sz="1800"/>
            </a:pPr>
            <a:r>
              <a:rPr sz="3772"/>
              <a:t>Since  ((n-1)/n)x in spanning tree polytope, express ((n-1)/n)x as a convex combination of spanning trees.</a:t>
            </a:r>
            <a:endParaRPr sz="3772"/>
          </a:p>
          <a:p>
            <a:pPr lvl="1" marL="1226819" indent="-525780" defTabSz="537463">
              <a:spcBef>
                <a:spcPts val="2200"/>
              </a:spcBef>
              <a:defRPr sz="1800"/>
            </a:pPr>
            <a:r>
              <a:rPr sz="3772"/>
              <a:t>Sample a spanning tree from convex combination, run Christofides’ algorithm on it.</a:t>
            </a:r>
          </a:p>
        </p:txBody>
      </p:sp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Experimental Results</a:t>
            </a:r>
          </a:p>
        </p:txBody>
      </p:sp>
      <p:graphicFrame>
        <p:nvGraphicFramePr>
          <p:cNvPr id="859" name="Table 859"/>
          <p:cNvGraphicFramePr/>
          <p:nvPr/>
        </p:nvGraphicFramePr>
        <p:xfrm>
          <a:off x="1216750" y="3016250"/>
          <a:ext cx="10584000" cy="4934943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{CF821DB8-F4EB-4A41-A1BA-3FCAFE7338EE}</a:tableStyleId>
              </a:tblPr>
              <a:tblGrid>
                <a:gridCol w="1941835"/>
                <a:gridCol w="1416532"/>
                <a:gridCol w="1690613"/>
                <a:gridCol w="1830164"/>
                <a:gridCol w="1750318"/>
                <a:gridCol w="1941835"/>
              </a:tblGrid>
              <a:tr h="1230560"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Std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Max Entropy (Best)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Max Entropy (Ave)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Splitting Off (Best)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Splitting Off (Ave)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0560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TSPLIB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9.45%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3.47%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6.29%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5.42%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6.34%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0560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VLSI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9.87%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5.84%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7.52%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6.43%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7.42%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0560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Graph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14.68%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0.51%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0.89%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1.34%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1.61%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60" name="Shape 860"/>
          <p:cNvSpPr/>
          <p:nvPr/>
        </p:nvSpPr>
        <p:spPr>
          <a:xfrm>
            <a:off x="5013926" y="8896350"/>
            <a:ext cx="297694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 lvl="0">
              <a:defRPr sz="1800"/>
            </a:pPr>
            <a:r>
              <a:rPr sz="2600"/>
              <a:t>(With Kyle Genova)</a:t>
            </a:r>
          </a:p>
        </p:txBody>
      </p:sp>
      <p:sp>
        <p:nvSpPr>
          <p:cNvPr id="861" name="Shape 861"/>
          <p:cNvSpPr/>
          <p:nvPr/>
        </p:nvSpPr>
        <p:spPr>
          <a:xfrm>
            <a:off x="2277467" y="8262342"/>
            <a:ext cx="844986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Percentages expressed with respect to cost of an optimal tour</a:t>
            </a:r>
          </a:p>
        </p:txBody>
      </p:sp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Why does this help?</a:t>
            </a:r>
          </a:p>
        </p:txBody>
      </p:sp>
      <p:sp>
        <p:nvSpPr>
          <p:cNvPr id="864" name="Shape 864"/>
          <p:cNvSpPr/>
          <p:nvPr>
            <p:ph type="body" idx="1"/>
          </p:nvPr>
        </p:nvSpPr>
        <p:spPr>
          <a:xfrm>
            <a:off x="1270000" y="2425700"/>
            <a:ext cx="10464801" cy="1612057"/>
          </a:xfrm>
          <a:prstGeom prst="rect">
            <a:avLst/>
          </a:prstGeom>
        </p:spPr>
        <p:txBody>
          <a:bodyPr numCol="1" spcCol="38100"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3200"/>
              <a:t>Experimentally, almost all degrees of sampled spanning tree are two.  The tree costs more, and matching edges are more expensive, but there are a lot fewer edges in the matching.</a:t>
            </a:r>
          </a:p>
        </p:txBody>
      </p:sp>
      <p:pic>
        <p:nvPicPr>
          <p:cNvPr id="865" name="christofides_cro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409" y="4770356"/>
            <a:ext cx="4851851" cy="2228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66" name="maxentropy_crop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9541" y="4770356"/>
            <a:ext cx="4851850" cy="2228258"/>
          </a:xfrm>
          <a:prstGeom prst="rect">
            <a:avLst/>
          </a:prstGeom>
          <a:ln w="12700">
            <a:miter lim="400000"/>
          </a:ln>
        </p:spPr>
      </p:pic>
      <p:sp>
        <p:nvSpPr>
          <p:cNvPr id="867" name="Shape 867"/>
          <p:cNvSpPr/>
          <p:nvPr/>
        </p:nvSpPr>
        <p:spPr>
          <a:xfrm>
            <a:off x="1912815" y="7332743"/>
            <a:ext cx="311303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Standard Christofides’</a:t>
            </a:r>
          </a:p>
        </p:txBody>
      </p:sp>
      <p:sp>
        <p:nvSpPr>
          <p:cNvPr id="868" name="Shape 868"/>
          <p:cNvSpPr/>
          <p:nvPr/>
        </p:nvSpPr>
        <p:spPr>
          <a:xfrm>
            <a:off x="7691262" y="7332743"/>
            <a:ext cx="368840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Best-of-Many Christofides’</a:t>
            </a:r>
          </a:p>
        </p:txBody>
      </p:sp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Experimental Results</a:t>
            </a:r>
          </a:p>
        </p:txBody>
      </p:sp>
      <p:graphicFrame>
        <p:nvGraphicFramePr>
          <p:cNvPr id="871" name="Table 871"/>
          <p:cNvGraphicFramePr/>
          <p:nvPr/>
        </p:nvGraphicFramePr>
        <p:xfrm>
          <a:off x="1885950" y="2774950"/>
          <a:ext cx="9232900" cy="57023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{CF821DB8-F4EB-4A41-A1BA-3FCAFE7338EE}</a:tableStyleId>
              </a:tblPr>
              <a:tblGrid>
                <a:gridCol w="1538816"/>
                <a:gridCol w="1538816"/>
                <a:gridCol w="1538816"/>
                <a:gridCol w="1538816"/>
                <a:gridCol w="1538816"/>
                <a:gridCol w="1538816"/>
              </a:tblGrid>
              <a:tr h="1140460"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 gridSpan="2">
                  <a:txBody>
                    <a:bodyPr/>
                    <a:lstStyle/>
                    <a:p>
                      <a:pPr lvl="0" defTabSz="914400"/>
                      <a:r>
                        <a:rPr b="1" sz="2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Tree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5E7790"/>
                    </a:solidFill>
                  </a:tcPr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lvl="0" defTabSz="914400"/>
                      <a:r>
                        <a:rPr b="1" sz="2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Matching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5E7790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140460"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 sz="2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Std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5E779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 sz="2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Best of Many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5E779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 sz="2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Std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5E779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 sz="2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Max Entropy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5E779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 sz="2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Splitting Off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5E7790"/>
                    </a:solidFill>
                  </a:tcPr>
                </a:tc>
              </a:tr>
              <a:tr h="1140460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TSPLIB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87.85%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98.79%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31.06%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10.80%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10.63%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0460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VLSI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90.57%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98.92%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29.46%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12.60%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12.49%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0460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Graph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77.59%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98.78%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42.35%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3.16%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ym typeface="Helvetica Light"/>
                        </a:rPr>
                        <a:t>5.37%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72" name="Shape 872"/>
          <p:cNvSpPr/>
          <p:nvPr/>
        </p:nvSpPr>
        <p:spPr>
          <a:xfrm>
            <a:off x="2277467" y="8783042"/>
            <a:ext cx="844986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Percentages expressed with respect to cost of an optimal tour</a:t>
            </a:r>
          </a:p>
        </p:txBody>
      </p:sp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Analysis</a:t>
            </a:r>
          </a:p>
        </p:txBody>
      </p:sp>
      <p:sp>
        <p:nvSpPr>
          <p:cNvPr id="875" name="Shape 8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100"/>
              <a:t>E[cost of tree] ≤ SUBT(c) by construction.</a:t>
            </a:r>
            <a:endParaRPr sz="4100"/>
          </a:p>
          <a:p>
            <a:pPr lvl="0">
              <a:defRPr sz="1800"/>
            </a:pPr>
            <a:r>
              <a:rPr sz="4100"/>
              <a:t>Would need to show E[cost of matching] ≤ (1/2 - ε) SUBT(c) for some ε &gt; 0.</a:t>
            </a:r>
          </a:p>
        </p:txBody>
      </p:sp>
    </p:spTree>
  </p:cSld>
  <p:clrMapOvr>
    <a:masterClrMapping/>
  </p:clrMapOvr>
  <p:transition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droppedImage.png"/>
          <p:cNvPicPr/>
          <p:nvPr/>
        </p:nvPicPr>
        <p:blipFill>
          <a:blip r:embed="rId2">
            <a:extLst/>
          </a:blip>
          <a:srcRect l="0" t="5456" r="0" b="5505"/>
          <a:stretch>
            <a:fillRect/>
          </a:stretch>
        </p:blipFill>
        <p:spPr>
          <a:xfrm>
            <a:off x="2438400" y="939800"/>
            <a:ext cx="8128000" cy="4559300"/>
          </a:xfrm>
          <a:prstGeom prst="rect">
            <a:avLst/>
          </a:prstGeom>
          <a:ln w="12700">
            <a:miter lim="400000"/>
          </a:ln>
        </p:spPr>
      </p:pic>
      <p:sp>
        <p:nvSpPr>
          <p:cNvPr id="878" name="Shape 878"/>
          <p:cNvSpPr/>
          <p:nvPr/>
        </p:nvSpPr>
        <p:spPr>
          <a:xfrm>
            <a:off x="129244" y="7150100"/>
            <a:ext cx="125857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Practice is when everything works, but we don’t understand why.</a:t>
            </a:r>
          </a:p>
        </p:txBody>
      </p:sp>
      <p:sp>
        <p:nvSpPr>
          <p:cNvPr id="879" name="Shape 879"/>
          <p:cNvSpPr/>
          <p:nvPr/>
        </p:nvSpPr>
        <p:spPr>
          <a:xfrm>
            <a:off x="520700" y="8128000"/>
            <a:ext cx="119507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At this station, theory and practice are united, so that nothing works and no one understands why.”</a:t>
            </a:r>
          </a:p>
        </p:txBody>
      </p:sp>
      <p:sp>
        <p:nvSpPr>
          <p:cNvPr id="880" name="Shape 880"/>
          <p:cNvSpPr/>
          <p:nvPr/>
        </p:nvSpPr>
        <p:spPr>
          <a:xfrm>
            <a:off x="51922" y="6172200"/>
            <a:ext cx="128905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“Theory is when we understand everything, but nothing works.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8" grpId="2"/>
      <p:bldP build="whole" bldLvl="1" animBg="1" rev="0" advAuto="0" spid="879" grpId="3"/>
      <p:bldP build="whole" bldLvl="1" animBg="1" rev="0" advAuto="0" spid="880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/>
          <p:nvPr/>
        </p:nvSpPr>
        <p:spPr>
          <a:xfrm>
            <a:off x="3229074" y="4508500"/>
            <a:ext cx="653619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Thank you for your attention.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The Dantzig-Fulkerson-Johnson Method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57885" indent="-546735" defTabSz="572516">
              <a:spcBef>
                <a:spcPts val="2300"/>
              </a:spcBef>
              <a:defRPr sz="1800"/>
            </a:pPr>
            <a:r>
              <a:rPr sz="4018"/>
              <a:t>G=(V,E) is a complete graph on |V| = </a:t>
            </a:r>
            <a:r>
              <a:rPr i="1" sz="4018"/>
              <a:t>n </a:t>
            </a:r>
            <a:r>
              <a:rPr sz="4018"/>
              <a:t>vertices</a:t>
            </a:r>
            <a:endParaRPr sz="4018"/>
          </a:p>
          <a:p>
            <a:pPr lvl="0" marL="857885" indent="-546735" defTabSz="572516">
              <a:spcBef>
                <a:spcPts val="2300"/>
              </a:spcBef>
              <a:defRPr sz="1800"/>
            </a:pPr>
            <a:r>
              <a:rPr sz="4018"/>
              <a:t>c(e)=c(i,j) is the cost of traveling on edge e=(i,j)</a:t>
            </a:r>
            <a:endParaRPr sz="4018"/>
          </a:p>
          <a:p>
            <a:pPr lvl="0" marL="857885" indent="-546735" defTabSz="572516">
              <a:spcBef>
                <a:spcPts val="2300"/>
              </a:spcBef>
              <a:defRPr sz="1800"/>
            </a:pPr>
            <a:r>
              <a:rPr sz="4018"/>
              <a:t>x(e) is a decision variable indicating if edge e is used in the tour, </a:t>
            </a:r>
            <a:r>
              <a:rPr sz="4018"/>
              <a:t>0 ≤ x(e) ≤ 1</a:t>
            </a:r>
            <a:endParaRPr sz="4018"/>
          </a:p>
          <a:p>
            <a:pPr lvl="0" marL="857885" indent="-546735" defTabSz="572516">
              <a:spcBef>
                <a:spcPts val="2300"/>
              </a:spcBef>
              <a:defRPr sz="1800"/>
            </a:pPr>
            <a:r>
              <a:rPr sz="4018"/>
              <a:t>Solve linear program; if x(e) forms integer tour, stop, else find a </a:t>
            </a:r>
            <a:r>
              <a:rPr i="1" sz="4018"/>
              <a:t>cutting plane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The linear program</a:t>
            </a:r>
          </a:p>
        </p:txBody>
      </p:sp>
      <p:pic>
        <p:nvPicPr>
          <p:cNvPr id="7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500" y="3187700"/>
            <a:ext cx="4381500" cy="10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1500" y="4508500"/>
            <a:ext cx="19812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03800" y="5016500"/>
            <a:ext cx="5105400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68900" y="6527800"/>
            <a:ext cx="47625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6286500" y="8204200"/>
            <a:ext cx="431800" cy="44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76" name="Shape 76"/>
          <p:cNvSpPr/>
          <p:nvPr/>
        </p:nvSpPr>
        <p:spPr>
          <a:xfrm flipH="1">
            <a:off x="6515100" y="7518400"/>
            <a:ext cx="1028701" cy="8509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7" name="Shape 77"/>
          <p:cNvSpPr/>
          <p:nvPr/>
        </p:nvSpPr>
        <p:spPr>
          <a:xfrm>
            <a:off x="6477000" y="8432800"/>
            <a:ext cx="1206500" cy="8128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8" name="Shape 78"/>
          <p:cNvSpPr/>
          <p:nvPr/>
        </p:nvSpPr>
        <p:spPr>
          <a:xfrm flipH="1">
            <a:off x="6464300" y="8420100"/>
            <a:ext cx="1333500" cy="12702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Fractional 2-matchings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1143000" y="5905500"/>
            <a:ext cx="10718800" cy="27178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4100"/>
              <a:t>Fractional (basic) solutions have components that are cycles of size at least 3 with x(e)=1 or odd cycles with x(e)=1/2 connected by paths with x(e)=1</a:t>
            </a:r>
          </a:p>
        </p:txBody>
      </p:sp>
      <p:sp>
        <p:nvSpPr>
          <p:cNvPr id="82" name="Shape 82"/>
          <p:cNvSpPr/>
          <p:nvPr/>
        </p:nvSpPr>
        <p:spPr>
          <a:xfrm>
            <a:off x="6413499" y="3949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83" name="Shape 83"/>
          <p:cNvSpPr/>
          <p:nvPr/>
        </p:nvSpPr>
        <p:spPr>
          <a:xfrm>
            <a:off x="5626099" y="27050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84" name="Shape 84"/>
          <p:cNvSpPr/>
          <p:nvPr/>
        </p:nvSpPr>
        <p:spPr>
          <a:xfrm>
            <a:off x="5626099" y="5422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85" name="Shape 85"/>
          <p:cNvSpPr/>
          <p:nvPr/>
        </p:nvSpPr>
        <p:spPr>
          <a:xfrm>
            <a:off x="10274299" y="27050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86" name="Shape 86"/>
          <p:cNvSpPr/>
          <p:nvPr/>
        </p:nvSpPr>
        <p:spPr>
          <a:xfrm>
            <a:off x="9486899" y="3949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87" name="Shape 87"/>
          <p:cNvSpPr/>
          <p:nvPr/>
        </p:nvSpPr>
        <p:spPr>
          <a:xfrm>
            <a:off x="10274299" y="5422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88" name="Shape 88"/>
          <p:cNvSpPr/>
          <p:nvPr/>
        </p:nvSpPr>
        <p:spPr>
          <a:xfrm>
            <a:off x="7950199" y="54228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89" name="Shape 89"/>
          <p:cNvSpPr/>
          <p:nvPr/>
        </p:nvSpPr>
        <p:spPr>
          <a:xfrm>
            <a:off x="7950199" y="27050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90" name="Shape 90"/>
          <p:cNvSpPr/>
          <p:nvPr/>
        </p:nvSpPr>
        <p:spPr>
          <a:xfrm>
            <a:off x="7950199" y="39496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91" name="Shape 91"/>
          <p:cNvSpPr/>
          <p:nvPr/>
        </p:nvSpPr>
        <p:spPr>
          <a:xfrm flipV="1">
            <a:off x="5715000" y="2768573"/>
            <a:ext cx="4635500" cy="12727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2" name="Shape 92"/>
          <p:cNvSpPr/>
          <p:nvPr/>
        </p:nvSpPr>
        <p:spPr>
          <a:xfrm>
            <a:off x="5715000" y="5499100"/>
            <a:ext cx="4622800" cy="5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3" name="Shape 93"/>
          <p:cNvSpPr/>
          <p:nvPr/>
        </p:nvSpPr>
        <p:spPr>
          <a:xfrm flipH="1">
            <a:off x="5689600" y="2781300"/>
            <a:ext cx="25401" cy="27432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4" name="Shape 94"/>
          <p:cNvSpPr/>
          <p:nvPr/>
        </p:nvSpPr>
        <p:spPr>
          <a:xfrm flipV="1">
            <a:off x="6464300" y="4013190"/>
            <a:ext cx="3073401" cy="1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5" name="Shape 95"/>
          <p:cNvSpPr/>
          <p:nvPr/>
        </p:nvSpPr>
        <p:spPr>
          <a:xfrm>
            <a:off x="5689600" y="2781300"/>
            <a:ext cx="774700" cy="12192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6" name="Shape 96"/>
          <p:cNvSpPr/>
          <p:nvPr/>
        </p:nvSpPr>
        <p:spPr>
          <a:xfrm flipH="1">
            <a:off x="5702299" y="4025900"/>
            <a:ext cx="800101" cy="14732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7" name="Shape 97"/>
          <p:cNvSpPr/>
          <p:nvPr/>
        </p:nvSpPr>
        <p:spPr>
          <a:xfrm>
            <a:off x="10350500" y="2781300"/>
            <a:ext cx="12700" cy="27178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8" name="Shape 98"/>
          <p:cNvSpPr/>
          <p:nvPr/>
        </p:nvSpPr>
        <p:spPr>
          <a:xfrm flipH="1">
            <a:off x="9563100" y="2781300"/>
            <a:ext cx="787401" cy="12192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9" name="Shape 99"/>
          <p:cNvSpPr/>
          <p:nvPr/>
        </p:nvSpPr>
        <p:spPr>
          <a:xfrm>
            <a:off x="9550400" y="4013200"/>
            <a:ext cx="787400" cy="14732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0" name="Shape 100"/>
          <p:cNvSpPr/>
          <p:nvPr/>
        </p:nvSpPr>
        <p:spPr>
          <a:xfrm>
            <a:off x="3467099" y="28447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01" name="Shape 101"/>
          <p:cNvSpPr/>
          <p:nvPr/>
        </p:nvSpPr>
        <p:spPr>
          <a:xfrm>
            <a:off x="2070099" y="49529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02" name="Shape 102"/>
          <p:cNvSpPr/>
          <p:nvPr/>
        </p:nvSpPr>
        <p:spPr>
          <a:xfrm>
            <a:off x="3911599" y="5270499"/>
            <a:ext cx="152402" cy="15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16796"/>
                </a:moveTo>
                <a:cubicBezTo>
                  <a:pt x="20639" y="12954"/>
                  <a:pt x="20639" y="6724"/>
                  <a:pt x="16796" y="2882"/>
                </a:cubicBezTo>
                <a:cubicBezTo>
                  <a:pt x="12954" y="-961"/>
                  <a:pt x="6724" y="-961"/>
                  <a:pt x="2882" y="2882"/>
                </a:cubicBez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3543300" y="2921000"/>
            <a:ext cx="444500" cy="24257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04" name="Shape 104"/>
          <p:cNvSpPr/>
          <p:nvPr/>
        </p:nvSpPr>
        <p:spPr>
          <a:xfrm flipH="1">
            <a:off x="2133599" y="2921000"/>
            <a:ext cx="1397001" cy="20955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05" name="Shape 105"/>
          <p:cNvSpPr/>
          <p:nvPr/>
        </p:nvSpPr>
        <p:spPr>
          <a:xfrm>
            <a:off x="2159000" y="5029200"/>
            <a:ext cx="1803400" cy="31750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